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lTlqXM+l+WOz5X2z84/ZYMBdO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9DF930-5258-4404-98B0-A6AD01B4A575}" v="2" dt="2023-08-24T09:37:16.132"/>
  </p1510:revLst>
</p1510:revInfo>
</file>

<file path=ppt/tableStyles.xml><?xml version="1.0" encoding="utf-8"?>
<a:tblStyleLst xmlns:a="http://schemas.openxmlformats.org/drawingml/2006/main" def="{7CCC27D6-4ED5-4A58-819B-5970B5DA8A14}">
  <a:tblStyle styleId="{7CCC27D6-4ED5-4A58-819B-5970B5DA8A14}" styleName="Table_0">
    <a:wholeTbl>
      <a:tcTxStyle b="off" i="off">
        <a:font>
          <a:latin typeface="G마켓 산스 Medium"/>
          <a:ea typeface="G마켓 산스 Medium"/>
          <a:cs typeface="G마켓 산스 Medium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마켓 산스 Medium"/>
          <a:ea typeface="G마켓 산스 Medium"/>
          <a:cs typeface="G마켓 산스 Medium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마켓 산스 Medium"/>
          <a:ea typeface="G마켓 산스 Medium"/>
          <a:cs typeface="G마켓 산스 Medium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마켓 산스 Medium"/>
          <a:ea typeface="G마켓 산스 Medium"/>
          <a:cs typeface="G마켓 산스 Medium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마켓 산스 Medium"/>
          <a:ea typeface="G마켓 산스 Medium"/>
          <a:cs typeface="G마켓 산스 Medium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158" autoAdjust="0"/>
    <p:restoredTop sz="94660"/>
  </p:normalViewPr>
  <p:slideViewPr>
    <p:cSldViewPr snapToGrid="0">
      <p:cViewPr>
        <p:scale>
          <a:sx n="50" d="100"/>
          <a:sy n="50" d="100"/>
        </p:scale>
        <p:origin x="800" y="-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63963522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2763963522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639635225_4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7639635225_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639635225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27639635225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7639635225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2763963522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639635225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27639635225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639635225_4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27639635225_4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63963522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7639635225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27639635225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7639635225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7639635225_5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27639635225_5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7" name="Google Shape;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56772" y="1508327"/>
            <a:ext cx="16742979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8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2"/>
          <p:cNvSpPr txBox="1">
            <a:spLocks noGrp="1"/>
          </p:cNvSpPr>
          <p:nvPr>
            <p:ph type="title"/>
          </p:nvPr>
        </p:nvSpPr>
        <p:spPr>
          <a:xfrm rot="5400000">
            <a:off x="10700147" y="2934892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8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4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0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9690" y="2653740"/>
            <a:ext cx="1670266" cy="161171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3753850" y="4635675"/>
            <a:ext cx="11669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6000">
                <a:solidFill>
                  <a:schemeClr val="dk1"/>
                </a:solidFill>
              </a:rPr>
              <a:t>새우 중량 분석을 통한 성장 예측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2672700" y="9192850"/>
            <a:ext cx="6123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서성관</a:t>
            </a:r>
            <a:r>
              <a:rPr lang="ko-KR" sz="2100"/>
              <a:t> </a:t>
            </a:r>
            <a:r>
              <a:rPr lang="ko-KR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고병진</a:t>
            </a:r>
            <a:r>
              <a:rPr lang="ko-KR" sz="2100"/>
              <a:t> </a:t>
            </a:r>
            <a:r>
              <a:rPr lang="ko-KR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홍기원</a:t>
            </a:r>
            <a:r>
              <a:rPr lang="ko-KR" sz="2100"/>
              <a:t> </a:t>
            </a:r>
            <a:r>
              <a:rPr lang="ko-KR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유제윤</a:t>
            </a:r>
            <a:r>
              <a:rPr lang="ko-KR" sz="2100"/>
              <a:t> </a:t>
            </a:r>
            <a:r>
              <a:rPr lang="ko-KR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황순길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-4170452" y="916736"/>
            <a:ext cx="9042457" cy="9042457"/>
            <a:chOff x="-4226122" y="916736"/>
            <a:chExt cx="9042457" cy="9042457"/>
          </a:xfrm>
        </p:grpSpPr>
        <p:pic>
          <p:nvPicPr>
            <p:cNvPr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4226122" y="916736"/>
              <a:ext cx="9042457" cy="904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60614" y="2882243"/>
              <a:ext cx="4521228" cy="45212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" name="Google Shape;9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55917" y="9475416"/>
            <a:ext cx="1677739" cy="1677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"/>
          <p:cNvGrpSpPr/>
          <p:nvPr/>
        </p:nvGrpSpPr>
        <p:grpSpPr>
          <a:xfrm>
            <a:off x="610512" y="7244133"/>
            <a:ext cx="1705772" cy="1705772"/>
            <a:chOff x="610512" y="7244133"/>
            <a:chExt cx="1705772" cy="1705772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0512" y="7244133"/>
              <a:ext cx="1705772" cy="1705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81285" y="7614906"/>
              <a:ext cx="852886" cy="8528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1"/>
          <p:cNvGrpSpPr/>
          <p:nvPr/>
        </p:nvGrpSpPr>
        <p:grpSpPr>
          <a:xfrm>
            <a:off x="193702" y="-1824878"/>
            <a:ext cx="7292659" cy="7292659"/>
            <a:chOff x="138032" y="-1824878"/>
            <a:chExt cx="7292659" cy="7292659"/>
          </a:xfrm>
        </p:grpSpPr>
        <p:pic>
          <p:nvPicPr>
            <p:cNvPr id="98" name="Google Shape;98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8032" y="-1824878"/>
              <a:ext cx="7292659" cy="7292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723196" y="-239714"/>
              <a:ext cx="3646329" cy="36463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" name="Google Shape;100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 txBox="1"/>
          <p:nvPr/>
        </p:nvSpPr>
        <p:spPr>
          <a:xfrm>
            <a:off x="11636825" y="8106750"/>
            <a:ext cx="3703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000">
                <a:solidFill>
                  <a:schemeClr val="dk1"/>
                </a:solidFill>
              </a:rPr>
              <a:t>         밤새우기</a:t>
            </a:r>
            <a:endParaRPr sz="4000"/>
          </a:p>
        </p:txBody>
      </p:sp>
      <p:pic>
        <p:nvPicPr>
          <p:cNvPr id="102" name="Google Shape;102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340324" y="7664425"/>
            <a:ext cx="1705775" cy="138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3"/>
          <p:cNvSpPr txBox="1"/>
          <p:nvPr/>
        </p:nvSpPr>
        <p:spPr>
          <a:xfrm>
            <a:off x="1032123" y="1922219"/>
            <a:ext cx="83423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2D263A"/>
                </a:solidFill>
              </a:rPr>
              <a:t>One-way ANOVA (집단 간의 평균차이검정)</a:t>
            </a:r>
            <a:endParaRPr sz="3000" b="1">
              <a:solidFill>
                <a:srgbClr val="2D263A"/>
              </a:solidFill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1056769" y="8894460"/>
            <a:ext cx="16174461" cy="75370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FF7E27"/>
                </a:solidFill>
              </a:rPr>
              <a:t>“ 치하+사료가 다른 그룹들 간에 새우 성장 차이가 있음을 확인 ”</a:t>
            </a:r>
            <a:endParaRPr sz="3000" b="1">
              <a:solidFill>
                <a:srgbClr val="FF7E27"/>
              </a:solidFill>
            </a:endParaRPr>
          </a:p>
        </p:txBody>
      </p:sp>
      <p:sp>
        <p:nvSpPr>
          <p:cNvPr id="296" name="Google Shape;296;p13"/>
          <p:cNvSpPr/>
          <p:nvPr/>
        </p:nvSpPr>
        <p:spPr>
          <a:xfrm>
            <a:off x="1558902" y="7269505"/>
            <a:ext cx="15089810" cy="1050613"/>
          </a:xfrm>
          <a:prstGeom prst="roundRect">
            <a:avLst>
              <a:gd name="adj" fmla="val 16667"/>
            </a:avLst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p-value &lt;0.05이므로 분산이 동일하다는 </a:t>
            </a:r>
            <a:r>
              <a:rPr lang="ko-KR" sz="2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귀무가설 기각</a:t>
            </a:r>
            <a:endParaRPr sz="22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=&gt; “치하 + 사료” 타입마다 분산이 동일하지 않음(이분산)</a:t>
            </a:r>
            <a:endParaRPr sz="22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2672354" y="5230807"/>
            <a:ext cx="571429" cy="107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3"/>
          <p:cNvGrpSpPr/>
          <p:nvPr/>
        </p:nvGrpSpPr>
        <p:grpSpPr>
          <a:xfrm>
            <a:off x="1487345" y="4282352"/>
            <a:ext cx="6171429" cy="2111867"/>
            <a:chOff x="1103998" y="4641401"/>
            <a:chExt cx="6171429" cy="2111867"/>
          </a:xfrm>
        </p:grpSpPr>
        <p:pic>
          <p:nvPicPr>
            <p:cNvPr id="299" name="Google Shape;299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03998" y="4641401"/>
              <a:ext cx="6171429" cy="2111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97092" y="6223441"/>
              <a:ext cx="1956304" cy="57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13"/>
          <p:cNvGrpSpPr/>
          <p:nvPr/>
        </p:nvGrpSpPr>
        <p:grpSpPr>
          <a:xfrm>
            <a:off x="9925925" y="4228444"/>
            <a:ext cx="6171429" cy="2219677"/>
            <a:chOff x="7924892" y="4692000"/>
            <a:chExt cx="6171429" cy="2219677"/>
          </a:xfrm>
        </p:grpSpPr>
        <p:pic>
          <p:nvPicPr>
            <p:cNvPr id="302" name="Google Shape;302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924892" y="4692000"/>
              <a:ext cx="6171429" cy="2219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657314" y="6093878"/>
              <a:ext cx="1417994" cy="57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13"/>
          <p:cNvSpPr txBox="1"/>
          <p:nvPr/>
        </p:nvSpPr>
        <p:spPr>
          <a:xfrm>
            <a:off x="907865" y="2519273"/>
            <a:ext cx="1639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등분산성 검증을 위해 Bartlett.test, Levene Test 수행</a:t>
            </a:r>
            <a:endParaRPr/>
          </a:p>
        </p:txBody>
      </p:sp>
      <p:sp>
        <p:nvSpPr>
          <p:cNvPr id="305" name="Google Shape;305;p13"/>
          <p:cNvSpPr/>
          <p:nvPr/>
        </p:nvSpPr>
        <p:spPr>
          <a:xfrm>
            <a:off x="1662128" y="3503316"/>
            <a:ext cx="5821839" cy="553998"/>
          </a:xfrm>
          <a:prstGeom prst="rect">
            <a:avLst/>
          </a:prstGeom>
          <a:noFill/>
          <a:ln w="254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Bartlett.test (분산의 동질성 검정)</a:t>
            </a:r>
            <a:endParaRPr/>
          </a:p>
        </p:txBody>
      </p:sp>
      <p:sp>
        <p:nvSpPr>
          <p:cNvPr id="306" name="Google Shape;306;p13"/>
          <p:cNvSpPr/>
          <p:nvPr/>
        </p:nvSpPr>
        <p:spPr>
          <a:xfrm>
            <a:off x="9925925" y="3503316"/>
            <a:ext cx="6171428" cy="553998"/>
          </a:xfrm>
          <a:prstGeom prst="rect">
            <a:avLst/>
          </a:prstGeom>
          <a:noFill/>
          <a:ln w="254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LeveneTest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1772456" y="603004"/>
            <a:ext cx="3401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sp>
        <p:nvSpPr>
          <p:cNvPr id="308" name="Google Shape;308;p13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</a:t>
            </a:r>
            <a:endParaRPr/>
          </a:p>
        </p:txBody>
      </p:sp>
      <p:pic>
        <p:nvPicPr>
          <p:cNvPr id="309" name="Google Shape;309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3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56772" y="1508327"/>
            <a:ext cx="16742979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7693" y="4968960"/>
            <a:ext cx="3900214" cy="390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11842" y="4370709"/>
            <a:ext cx="6786528" cy="29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0"/>
          <p:cNvSpPr txBox="1"/>
          <p:nvPr/>
        </p:nvSpPr>
        <p:spPr>
          <a:xfrm>
            <a:off x="1032121" y="8283789"/>
            <a:ext cx="268374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300"/>
              <a:buFont typeface="Arial"/>
              <a:buChar char="•"/>
            </a:pPr>
            <a:r>
              <a:rPr lang="ko-K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 데이터 추출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545" y="1978176"/>
            <a:ext cx="142857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545" y="4678204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0"/>
          <p:cNvSpPr txBox="1"/>
          <p:nvPr/>
        </p:nvSpPr>
        <p:spPr>
          <a:xfrm>
            <a:off x="1026649" y="4472625"/>
            <a:ext cx="669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2D263A"/>
                </a:solidFill>
              </a:rPr>
              <a:t>사용 데이터 추출 및 데이터 전처리</a:t>
            </a:r>
            <a:endParaRPr sz="3000" b="1">
              <a:solidFill>
                <a:srgbClr val="2D263A"/>
              </a:solidFill>
            </a:endParaRPr>
          </a:p>
        </p:txBody>
      </p:sp>
      <p:sp>
        <p:nvSpPr>
          <p:cNvPr id="322" name="Google Shape;322;p10"/>
          <p:cNvSpPr/>
          <p:nvPr/>
        </p:nvSpPr>
        <p:spPr>
          <a:xfrm>
            <a:off x="8774929" y="6287233"/>
            <a:ext cx="964364" cy="4462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0"/>
          <p:cNvSpPr txBox="1"/>
          <p:nvPr/>
        </p:nvSpPr>
        <p:spPr>
          <a:xfrm>
            <a:off x="1772448" y="603000"/>
            <a:ext cx="8170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0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/>
          </a:p>
        </p:txBody>
      </p:sp>
      <p:pic>
        <p:nvPicPr>
          <p:cNvPr id="325" name="Google Shape;325;p10" descr="텍스트, 스크린샷, 폰트, 번호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5009" y="2431176"/>
            <a:ext cx="7624248" cy="176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"/>
          <p:cNvSpPr/>
          <p:nvPr/>
        </p:nvSpPr>
        <p:spPr>
          <a:xfrm>
            <a:off x="1244600" y="2705428"/>
            <a:ext cx="7144656" cy="209979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5006" y="5216610"/>
            <a:ext cx="7624249" cy="221670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2345266" y="6832600"/>
            <a:ext cx="423334" cy="600717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7979053" y="6231883"/>
            <a:ext cx="423334" cy="600717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7965921" y="5631166"/>
            <a:ext cx="423334" cy="414034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0"/>
          <p:cNvSpPr txBox="1"/>
          <p:nvPr/>
        </p:nvSpPr>
        <p:spPr>
          <a:xfrm>
            <a:off x="1021202" y="1772600"/>
            <a:ext cx="349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2D263A"/>
                </a:solidFill>
              </a:rPr>
              <a:t>데이터 설명</a:t>
            </a:r>
            <a:endParaRPr b="1"/>
          </a:p>
        </p:txBody>
      </p:sp>
      <p:sp>
        <p:nvSpPr>
          <p:cNvPr id="333" name="Google Shape;333;p10"/>
          <p:cNvSpPr/>
          <p:nvPr/>
        </p:nvSpPr>
        <p:spPr>
          <a:xfrm>
            <a:off x="1105026" y="8071722"/>
            <a:ext cx="6695042" cy="12226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4837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000"/>
              <a:buFont typeface="Noto Sans Symbols"/>
              <a:buChar char="✔"/>
            </a:pP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날짜, wps, 탁도, 마그네슘, 칼슘 열은 삭제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4837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000"/>
              <a:buFont typeface="Noto Sans Symbols"/>
              <a:buChar char="✔"/>
            </a:pPr>
            <a:r>
              <a:rPr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결측값들은 평균값으로 대체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0"/>
          <p:cNvSpPr/>
          <p:nvPr/>
        </p:nvSpPr>
        <p:spPr>
          <a:xfrm>
            <a:off x="10333676" y="8071672"/>
            <a:ext cx="6695100" cy="1222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300"/>
              <a:buFont typeface="Noto Sans Symbols"/>
              <a:buChar char="✔"/>
            </a:pPr>
            <a:r>
              <a:rPr lang="ko-KR" sz="2300">
                <a:solidFill>
                  <a:schemeClr val="dk1"/>
                </a:solidFill>
              </a:rPr>
              <a:t>분석의 용이성을 위해 전처리 후 변수 이름을 영문으로 변경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35" name="Google Shape;335;p10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1"/>
          <p:cNvSpPr txBox="1"/>
          <p:nvPr/>
        </p:nvSpPr>
        <p:spPr>
          <a:xfrm>
            <a:off x="1032125" y="1922225"/>
            <a:ext cx="867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2D263A"/>
                </a:solidFill>
              </a:rPr>
              <a:t>(치하 + 사료) 데이터 간의 새우 중량 분석</a:t>
            </a:r>
            <a:endParaRPr b="1"/>
          </a:p>
        </p:txBody>
      </p:sp>
      <p:pic>
        <p:nvPicPr>
          <p:cNvPr id="342" name="Google Shape;34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3050" y="4441226"/>
            <a:ext cx="7864800" cy="41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66400" y="4253413"/>
            <a:ext cx="7132049" cy="44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1"/>
          <p:cNvSpPr txBox="1"/>
          <p:nvPr/>
        </p:nvSpPr>
        <p:spPr>
          <a:xfrm>
            <a:off x="477865" y="4441230"/>
            <a:ext cx="112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[Excel]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1"/>
          <p:cNvSpPr txBox="1"/>
          <p:nvPr/>
        </p:nvSpPr>
        <p:spPr>
          <a:xfrm>
            <a:off x="9811675" y="4563075"/>
            <a:ext cx="85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[R]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1659443" y="9114666"/>
            <a:ext cx="6996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300"/>
              <a:buChar char="✓"/>
            </a:pPr>
            <a:r>
              <a:rPr lang="ko-KR" sz="2300" b="1">
                <a:solidFill>
                  <a:srgbClr val="000000"/>
                </a:solidFill>
              </a:rPr>
              <a:t>그룹간의 새우 </a:t>
            </a:r>
            <a:r>
              <a:rPr lang="ko-KR" sz="2300" b="1">
                <a:solidFill>
                  <a:srgbClr val="FF9954"/>
                </a:solidFill>
              </a:rPr>
              <a:t>성장 속도에 차이가 있음을 확인</a:t>
            </a:r>
            <a:endParaRPr sz="2300" b="1">
              <a:solidFill>
                <a:srgbClr val="FF9954"/>
              </a:solidFill>
            </a:endParaRPr>
          </a:p>
        </p:txBody>
      </p:sp>
      <p:sp>
        <p:nvSpPr>
          <p:cNvPr id="347" name="Google Shape;347;p11"/>
          <p:cNvSpPr txBox="1"/>
          <p:nvPr/>
        </p:nvSpPr>
        <p:spPr>
          <a:xfrm>
            <a:off x="10666372" y="9202090"/>
            <a:ext cx="6996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300"/>
              <a:buFont typeface="Arial"/>
              <a:buChar char="✓"/>
            </a:pPr>
            <a:r>
              <a:rPr lang="ko-KR" sz="2300" b="1">
                <a:solidFill>
                  <a:srgbClr val="000000"/>
                </a:solidFill>
              </a:rPr>
              <a:t>boxplot을 통해 </a:t>
            </a:r>
            <a:r>
              <a:rPr lang="ko-KR" sz="2300" b="1">
                <a:solidFill>
                  <a:srgbClr val="FF9954"/>
                </a:solidFill>
              </a:rPr>
              <a:t>데이터 분포 확</a:t>
            </a:r>
            <a:r>
              <a:rPr lang="ko-KR" sz="2300">
                <a:solidFill>
                  <a:srgbClr val="FF9954"/>
                </a:solidFill>
                <a:latin typeface="Arial"/>
                <a:ea typeface="Arial"/>
                <a:cs typeface="Arial"/>
                <a:sym typeface="Arial"/>
              </a:rPr>
              <a:t>인</a:t>
            </a:r>
            <a:endParaRPr sz="2300">
              <a:solidFill>
                <a:srgbClr val="FF99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1"/>
          <p:cNvSpPr txBox="1"/>
          <p:nvPr/>
        </p:nvSpPr>
        <p:spPr>
          <a:xfrm>
            <a:off x="1772456" y="603004"/>
            <a:ext cx="3401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sp>
        <p:nvSpPr>
          <p:cNvPr id="349" name="Google Shape;349;p11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</a:t>
            </a:r>
            <a:endParaRPr/>
          </a:p>
        </p:txBody>
      </p:sp>
      <p:pic>
        <p:nvPicPr>
          <p:cNvPr id="350" name="Google Shape;35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1"/>
          <p:cNvSpPr/>
          <p:nvPr/>
        </p:nvSpPr>
        <p:spPr>
          <a:xfrm>
            <a:off x="10666375" y="1837825"/>
            <a:ext cx="6022500" cy="2228400"/>
          </a:xfrm>
          <a:prstGeom prst="rect">
            <a:avLst/>
          </a:prstGeom>
          <a:noFill/>
          <a:ln w="254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1차(51일) : 국내치하+우성사료(국내사료)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2차(54일) : 국내치하+태국사료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3차-1번수조(37일) : 태국치하+태국사료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3차-3번수조(38일) : 태국치하+태국사료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4차(56일) : 태국치하+태국사료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1"/>
          <p:cNvSpPr txBox="1">
            <a:spLocks noGrp="1"/>
          </p:cNvSpPr>
          <p:nvPr>
            <p:ph type="sldNum" idx="12"/>
          </p:nvPr>
        </p:nvSpPr>
        <p:spPr>
          <a:xfrm>
            <a:off x="14173200" y="9648501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2"/>
          <p:cNvSpPr txBox="1"/>
          <p:nvPr/>
        </p:nvSpPr>
        <p:spPr>
          <a:xfrm>
            <a:off x="1032123" y="1922219"/>
            <a:ext cx="83423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2D263A"/>
                </a:solidFill>
              </a:rPr>
              <a:t>One-way ANOVA (집단 간의 평균차이검정)</a:t>
            </a:r>
            <a:endParaRPr sz="3000" b="1">
              <a:solidFill>
                <a:srgbClr val="2D263A"/>
              </a:solidFill>
            </a:endParaRPr>
          </a:p>
        </p:txBody>
      </p:sp>
      <p:sp>
        <p:nvSpPr>
          <p:cNvPr id="359" name="Google Shape;359;p12"/>
          <p:cNvSpPr txBox="1"/>
          <p:nvPr/>
        </p:nvSpPr>
        <p:spPr>
          <a:xfrm>
            <a:off x="907875" y="3410575"/>
            <a:ext cx="2734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1. 데이터 불러오기</a:t>
            </a:r>
            <a:endParaRPr sz="2300" b="1">
              <a:solidFill>
                <a:srgbClr val="FF7E27"/>
              </a:solidFill>
            </a:endParaRPr>
          </a:p>
        </p:txBody>
      </p:sp>
      <p:sp>
        <p:nvSpPr>
          <p:cNvPr id="360" name="Google Shape;360;p12"/>
          <p:cNvSpPr txBox="1"/>
          <p:nvPr/>
        </p:nvSpPr>
        <p:spPr>
          <a:xfrm>
            <a:off x="907865" y="5628480"/>
            <a:ext cx="59892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2. 각 feedType 별로 총 관측 일수를 구하기</a:t>
            </a:r>
            <a:endParaRPr sz="2300" b="1">
              <a:solidFill>
                <a:schemeClr val="dk1"/>
              </a:solidFill>
            </a:endParaRPr>
          </a:p>
          <a:p>
            <a:pPr marL="0" marR="0" lvl="0" indent="1746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- </a:t>
            </a:r>
            <a:r>
              <a:rPr lang="ko-KR" sz="2300" b="1">
                <a:solidFill>
                  <a:schemeClr val="accent2"/>
                </a:solidFill>
              </a:rPr>
              <a:t>얼마동안 관측되었는지 확인</a:t>
            </a:r>
            <a:endParaRPr sz="2300" b="1">
              <a:solidFill>
                <a:schemeClr val="accent2"/>
              </a:solidFill>
            </a:endParaRPr>
          </a:p>
        </p:txBody>
      </p:sp>
      <p:sp>
        <p:nvSpPr>
          <p:cNvPr id="361" name="Google Shape;361;p12"/>
          <p:cNvSpPr txBox="1"/>
          <p:nvPr/>
        </p:nvSpPr>
        <p:spPr>
          <a:xfrm>
            <a:off x="8910552" y="3410587"/>
            <a:ext cx="82290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3. 가장 낮은 총 관측 일수를 common_days로 지정</a:t>
            </a:r>
            <a:endParaRPr sz="2300" b="1">
              <a:solidFill>
                <a:schemeClr val="dk1"/>
              </a:solidFill>
            </a:endParaRPr>
          </a:p>
          <a:p>
            <a:pPr marL="0" marR="0" lvl="0" indent="1746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- </a:t>
            </a:r>
            <a:r>
              <a:rPr lang="ko-KR" sz="2300" b="1">
                <a:solidFill>
                  <a:schemeClr val="accent2"/>
                </a:solidFill>
              </a:rPr>
              <a:t>양식이 진행된 기간 통일</a:t>
            </a:r>
            <a:endParaRPr sz="2300" b="1">
              <a:solidFill>
                <a:schemeClr val="accent2"/>
              </a:solidFill>
            </a:endParaRPr>
          </a:p>
        </p:txBody>
      </p:sp>
      <p:sp>
        <p:nvSpPr>
          <p:cNvPr id="362" name="Google Shape;362;p12"/>
          <p:cNvSpPr txBox="1"/>
          <p:nvPr/>
        </p:nvSpPr>
        <p:spPr>
          <a:xfrm>
            <a:off x="8910552" y="5628480"/>
            <a:ext cx="855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solidFill>
                  <a:schemeClr val="dk1"/>
                </a:solidFill>
              </a:rPr>
              <a:t>4. 각 그룹에서 common_days를 </a:t>
            </a:r>
            <a:r>
              <a:rPr lang="ko-KR" sz="2300" b="1">
                <a:solidFill>
                  <a:schemeClr val="accent2"/>
                </a:solidFill>
              </a:rPr>
              <a:t>초과하는 일자의 관측치 제거</a:t>
            </a:r>
            <a:endParaRPr b="1"/>
          </a:p>
        </p:txBody>
      </p:sp>
      <p:sp>
        <p:nvSpPr>
          <p:cNvPr id="363" name="Google Shape;363;p12"/>
          <p:cNvSpPr txBox="1"/>
          <p:nvPr/>
        </p:nvSpPr>
        <p:spPr>
          <a:xfrm>
            <a:off x="1772456" y="603004"/>
            <a:ext cx="3401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sp>
        <p:nvSpPr>
          <p:cNvPr id="364" name="Google Shape;364;p12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</a:t>
            </a:r>
            <a:endParaRPr/>
          </a:p>
        </p:txBody>
      </p:sp>
      <p:pic>
        <p:nvPicPr>
          <p:cNvPr id="365" name="Google Shape;36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12"/>
          <p:cNvCxnSpPr/>
          <p:nvPr/>
        </p:nvCxnSpPr>
        <p:spPr>
          <a:xfrm rot="10800000" flipH="1">
            <a:off x="7319999" y="4352383"/>
            <a:ext cx="1250564" cy="265285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67" name="Google Shape;3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125" y="3990164"/>
            <a:ext cx="717216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9265" y="6741270"/>
            <a:ext cx="4128275" cy="278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88453" y="4352368"/>
            <a:ext cx="5920875" cy="8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88450" y="6304525"/>
            <a:ext cx="7573484" cy="32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2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"/>
          <p:cNvSpPr/>
          <p:nvPr/>
        </p:nvSpPr>
        <p:spPr>
          <a:xfrm>
            <a:off x="2533825" y="4735850"/>
            <a:ext cx="12775800" cy="2516100"/>
          </a:xfrm>
          <a:prstGeom prst="rect">
            <a:avLst/>
          </a:prstGeom>
          <a:noFill/>
          <a:ln w="28575" cap="flat" cmpd="sng">
            <a:solidFill>
              <a:srgbClr val="A8D0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4369" y="4915783"/>
            <a:ext cx="7060478" cy="227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4"/>
          <p:cNvSpPr txBox="1"/>
          <p:nvPr/>
        </p:nvSpPr>
        <p:spPr>
          <a:xfrm>
            <a:off x="1032123" y="1922219"/>
            <a:ext cx="834234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2D263A"/>
                </a:solidFill>
              </a:rPr>
              <a:t>One-way ANOVA (집단 간의 평균차이검정)</a:t>
            </a:r>
            <a:endParaRPr sz="3000" b="1">
              <a:solidFill>
                <a:srgbClr val="2D263A"/>
              </a:solidFill>
            </a:endParaRPr>
          </a:p>
        </p:txBody>
      </p:sp>
      <p:sp>
        <p:nvSpPr>
          <p:cNvPr id="380" name="Google Shape;380;p14"/>
          <p:cNvSpPr/>
          <p:nvPr/>
        </p:nvSpPr>
        <p:spPr>
          <a:xfrm>
            <a:off x="4949275" y="2929238"/>
            <a:ext cx="7944900" cy="1353600"/>
          </a:xfrm>
          <a:prstGeom prst="rect">
            <a:avLst/>
          </a:prstGeom>
          <a:noFill/>
          <a:ln w="254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dk1"/>
                </a:solidFill>
              </a:rPr>
              <a:t>Welch's ANOVA</a:t>
            </a:r>
            <a:endParaRPr sz="2100" b="1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-"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그룹 간의 분산이 동일하지 않을 때 사용하는 </a:t>
            </a:r>
            <a:r>
              <a:rPr lang="ko-KR" sz="1800" b="1">
                <a:solidFill>
                  <a:schemeClr val="accent2"/>
                </a:solidFill>
              </a:rPr>
              <a:t>일원분산분석의 방법</a:t>
            </a:r>
            <a:endParaRPr sz="1800" b="1">
              <a:solidFill>
                <a:schemeClr val="accent2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800"/>
              <a:buFont typeface="Arial"/>
              <a:buChar char="-"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이분산일때</a:t>
            </a:r>
            <a:r>
              <a:rPr lang="ko-KR" sz="1800" b="1">
                <a:solidFill>
                  <a:srgbClr val="000000"/>
                </a:solidFill>
              </a:rPr>
              <a:t> </a:t>
            </a:r>
            <a:r>
              <a:rPr lang="ko-KR" sz="1800" b="1">
                <a:solidFill>
                  <a:schemeClr val="accent2"/>
                </a:solidFill>
              </a:rPr>
              <a:t>그룹간의 차이를 비교</a:t>
            </a: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할때 사용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4843397" y="7704957"/>
            <a:ext cx="7944900" cy="1050600"/>
          </a:xfrm>
          <a:prstGeom prst="roundRect">
            <a:avLst>
              <a:gd name="adj" fmla="val 16667"/>
            </a:avLst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중량이 같다는 </a:t>
            </a:r>
            <a:r>
              <a:rPr lang="ko-KR" sz="2200" b="1">
                <a:solidFill>
                  <a:srgbClr val="FFA205"/>
                </a:solidFill>
              </a:rPr>
              <a:t>귀무가설을 기각</a:t>
            </a:r>
            <a:endParaRPr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-&gt; ANOVA 분석 후 </a:t>
            </a:r>
            <a:r>
              <a:rPr lang="ko-KR" sz="2200">
                <a:solidFill>
                  <a:schemeClr val="lt1"/>
                </a:solidFill>
              </a:rPr>
              <a:t>집단 간 </a:t>
            </a:r>
            <a:r>
              <a:rPr lang="ko-KR" sz="2200" b="1">
                <a:solidFill>
                  <a:srgbClr val="FD9F28"/>
                </a:solidFill>
              </a:rPr>
              <a:t>분산 차이가 있음을 확인</a:t>
            </a:r>
            <a:endParaRPr b="1"/>
          </a:p>
        </p:txBody>
      </p:sp>
      <p:sp>
        <p:nvSpPr>
          <p:cNvPr id="382" name="Google Shape;382;p14"/>
          <p:cNvSpPr txBox="1"/>
          <p:nvPr/>
        </p:nvSpPr>
        <p:spPr>
          <a:xfrm>
            <a:off x="1772456" y="603004"/>
            <a:ext cx="3401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sp>
        <p:nvSpPr>
          <p:cNvPr id="383" name="Google Shape;383;p14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</a:t>
            </a:r>
            <a:endParaRPr/>
          </a:p>
        </p:txBody>
      </p:sp>
      <p:pic>
        <p:nvPicPr>
          <p:cNvPr id="384" name="Google Shape;3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4"/>
          <p:cNvSpPr txBox="1"/>
          <p:nvPr/>
        </p:nvSpPr>
        <p:spPr>
          <a:xfrm>
            <a:off x="2364325" y="4936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4843388" y="9225325"/>
            <a:ext cx="7944900" cy="688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>
                <a:solidFill>
                  <a:schemeClr val="dk1"/>
                </a:solidFill>
              </a:rPr>
              <a:t>추가로 평균 차이 확인을 위해 사후검정을 수행</a:t>
            </a:r>
            <a:endParaRPr/>
          </a:p>
        </p:txBody>
      </p:sp>
      <p:cxnSp>
        <p:nvCxnSpPr>
          <p:cNvPr id="387" name="Google Shape;387;p14"/>
          <p:cNvCxnSpPr>
            <a:stCxn id="381" idx="2"/>
            <a:endCxn id="386" idx="0"/>
          </p:cNvCxnSpPr>
          <p:nvPr/>
        </p:nvCxnSpPr>
        <p:spPr>
          <a:xfrm>
            <a:off x="8815847" y="8755557"/>
            <a:ext cx="0" cy="46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p14"/>
          <p:cNvCxnSpPr/>
          <p:nvPr/>
        </p:nvCxnSpPr>
        <p:spPr>
          <a:xfrm>
            <a:off x="13007550" y="6996475"/>
            <a:ext cx="2007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14"/>
          <p:cNvSpPr txBox="1"/>
          <p:nvPr/>
        </p:nvSpPr>
        <p:spPr>
          <a:xfrm>
            <a:off x="2932376" y="5149375"/>
            <a:ext cx="5022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FF9954"/>
                </a:solidFill>
              </a:rPr>
              <a:t>가설설정</a:t>
            </a:r>
            <a:endParaRPr sz="2000" b="1">
              <a:solidFill>
                <a:srgbClr val="FF9954"/>
              </a:solidFill>
            </a:endParaRPr>
          </a:p>
          <a:p>
            <a:pPr marL="28575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000"/>
              <a:buChar char="-"/>
            </a:pPr>
            <a:r>
              <a:rPr lang="ko-KR" sz="2000" b="1">
                <a:solidFill>
                  <a:schemeClr val="dk1"/>
                </a:solidFill>
              </a:rPr>
              <a:t>귀무가설: 집단간 분산이 동일하다</a:t>
            </a:r>
            <a:endParaRPr sz="2000" b="1">
              <a:solidFill>
                <a:schemeClr val="dk1"/>
              </a:solidFill>
            </a:endParaRPr>
          </a:p>
          <a:p>
            <a:pPr marL="28575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ko-KR" sz="2000" b="1">
                <a:solidFill>
                  <a:schemeClr val="dk1"/>
                </a:solidFill>
              </a:rPr>
              <a:t>대립가설: 집단간 분산이 동일하지 않다</a:t>
            </a:r>
            <a:endParaRPr sz="20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390" name="Google Shape;390;p14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>
            <a:off x="210132" y="3087720"/>
            <a:ext cx="5237443" cy="1057200"/>
          </a:xfrm>
          <a:prstGeom prst="rect">
            <a:avLst/>
          </a:prstGeom>
          <a:noFill/>
          <a:ln w="254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</a:rPr>
              <a:t>TukeyHSD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그룹의 </a:t>
            </a:r>
            <a:r>
              <a:rPr lang="ko-KR" sz="1800" b="1">
                <a:solidFill>
                  <a:schemeClr val="accent2"/>
                </a:solidFill>
              </a:rPr>
              <a:t>평균에 차이가 있는지 사후 검정</a:t>
            </a:r>
            <a:endParaRPr sz="1800" b="1">
              <a:solidFill>
                <a:schemeClr val="accent2"/>
              </a:solidFill>
            </a:endParaRPr>
          </a:p>
        </p:txBody>
      </p:sp>
      <p:sp>
        <p:nvSpPr>
          <p:cNvPr id="396" name="Google Shape;396;p15"/>
          <p:cNvSpPr txBox="1"/>
          <p:nvPr/>
        </p:nvSpPr>
        <p:spPr>
          <a:xfrm>
            <a:off x="1772456" y="603004"/>
            <a:ext cx="3401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pic>
        <p:nvPicPr>
          <p:cNvPr id="397" name="Google Shape;3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5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</a:t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>
            <a:off x="6913851" y="3103500"/>
            <a:ext cx="6434100" cy="1057200"/>
          </a:xfrm>
          <a:prstGeom prst="rect">
            <a:avLst/>
          </a:prstGeom>
          <a:noFill/>
          <a:ln w="254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dk1"/>
                </a:solidFill>
              </a:rPr>
              <a:t>Duncan’s</a:t>
            </a:r>
            <a:endParaRPr sz="18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그룹의 </a:t>
            </a:r>
            <a:r>
              <a:rPr lang="ko-KR" sz="1800" b="1" dirty="0">
                <a:solidFill>
                  <a:schemeClr val="accent2"/>
                </a:solidFill>
              </a:rPr>
              <a:t>평균에 차이가 있는지 사후 검정</a:t>
            </a:r>
            <a:endParaRPr sz="1800" b="1" dirty="0">
              <a:solidFill>
                <a:schemeClr val="accent2"/>
              </a:solidFill>
            </a:endParaRPr>
          </a:p>
        </p:txBody>
      </p:sp>
      <p:sp>
        <p:nvSpPr>
          <p:cNvPr id="400" name="Google Shape;400;p15"/>
          <p:cNvSpPr/>
          <p:nvPr/>
        </p:nvSpPr>
        <p:spPr>
          <a:xfrm>
            <a:off x="1056751" y="8956347"/>
            <a:ext cx="16174500" cy="753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FF7E27"/>
                </a:solidFill>
              </a:rPr>
              <a:t>“국내치하+태국사료 그룹의 중량 평균이 가장 큼을 확인 ”</a:t>
            </a:r>
            <a:endParaRPr sz="3000" b="1">
              <a:solidFill>
                <a:srgbClr val="FF7E27"/>
              </a:solidFill>
            </a:endParaRPr>
          </a:p>
        </p:txBody>
      </p:sp>
      <p:pic>
        <p:nvPicPr>
          <p:cNvPr id="401" name="Google Shape;4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89" y="4597446"/>
            <a:ext cx="6305136" cy="35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4564" y="4341961"/>
            <a:ext cx="5736696" cy="370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5"/>
          <p:cNvSpPr txBox="1"/>
          <p:nvPr/>
        </p:nvSpPr>
        <p:spPr>
          <a:xfrm>
            <a:off x="1032123" y="1922219"/>
            <a:ext cx="834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2D263A"/>
                </a:solidFill>
              </a:rPr>
              <a:t>One-way ANOVA (집단 간의 평균차이검정)</a:t>
            </a:r>
            <a:endParaRPr sz="3000" b="1">
              <a:solidFill>
                <a:srgbClr val="2D263A"/>
              </a:solidFill>
            </a:endParaRPr>
          </a:p>
        </p:txBody>
      </p:sp>
      <p:sp>
        <p:nvSpPr>
          <p:cNvPr id="405" name="Google Shape;405;p15"/>
          <p:cNvSpPr/>
          <p:nvPr/>
        </p:nvSpPr>
        <p:spPr>
          <a:xfrm>
            <a:off x="6913851" y="7279549"/>
            <a:ext cx="2230149" cy="151389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5"/>
          <p:cNvSpPr/>
          <p:nvPr/>
        </p:nvSpPr>
        <p:spPr>
          <a:xfrm>
            <a:off x="6981141" y="5735061"/>
            <a:ext cx="5736696" cy="151389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5"/>
          <p:cNvSpPr/>
          <p:nvPr/>
        </p:nvSpPr>
        <p:spPr>
          <a:xfrm>
            <a:off x="152400" y="6095260"/>
            <a:ext cx="6420724" cy="2004105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5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7400EF-2E9E-37C0-15A8-9CF51631C5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3024" y="2772788"/>
            <a:ext cx="4458322" cy="508706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F79EF7A-8F30-11F9-7E37-2DCDF2D11A2B}"/>
              </a:ext>
            </a:extLst>
          </p:cNvPr>
          <p:cNvCxnSpPr>
            <a:cxnSpLocks/>
          </p:cNvCxnSpPr>
          <p:nvPr/>
        </p:nvCxnSpPr>
        <p:spPr>
          <a:xfrm flipV="1">
            <a:off x="9144000" y="6645519"/>
            <a:ext cx="4876800" cy="72649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291047BA-D57F-0249-AF7B-B4771DA8F13A}"/>
              </a:ext>
            </a:extLst>
          </p:cNvPr>
          <p:cNvSpPr/>
          <p:nvPr/>
        </p:nvSpPr>
        <p:spPr>
          <a:xfrm>
            <a:off x="14274090" y="2922239"/>
            <a:ext cx="828040" cy="494562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6"/>
          <p:cNvSpPr txBox="1"/>
          <p:nvPr/>
        </p:nvSpPr>
        <p:spPr>
          <a:xfrm>
            <a:off x="1772456" y="603004"/>
            <a:ext cx="3401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pic>
        <p:nvPicPr>
          <p:cNvPr id="414" name="Google Shape;41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6"/>
          <p:cNvSpPr txBox="1"/>
          <p:nvPr/>
        </p:nvSpPr>
        <p:spPr>
          <a:xfrm>
            <a:off x="1032125" y="1922225"/>
            <a:ext cx="1246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</a:rPr>
              <a:t>Gradient Boosting 을 이용한 특정 중량 달성일자 예측 (</a:t>
            </a:r>
            <a:r>
              <a:rPr lang="ko-KR" sz="3000" b="1">
                <a:solidFill>
                  <a:srgbClr val="2D263A"/>
                </a:solidFill>
              </a:rPr>
              <a:t>앙상블) </a:t>
            </a:r>
            <a:endParaRPr b="1"/>
          </a:p>
        </p:txBody>
      </p:sp>
      <p:sp>
        <p:nvSpPr>
          <p:cNvPr id="416" name="Google Shape;416;p16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 By Python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6"/>
          <p:cNvSpPr txBox="1"/>
          <p:nvPr/>
        </p:nvSpPr>
        <p:spPr>
          <a:xfrm>
            <a:off x="1032121" y="2591475"/>
            <a:ext cx="168735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Gradient (또는 잔차)를 이용하여 이전 모형의 약점을 보안하는 새로운 모형을 순차적으로 적합한 뒤 이들을 선형 결합하여 얻어진 모형을 생성하는 알고리즘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잔차를 계속해서 줄여나가는 방식으로 학습하기 때문에 정확도가 좋다.</a:t>
            </a:r>
            <a:endParaRPr sz="1800"/>
          </a:p>
        </p:txBody>
      </p:sp>
      <p:pic>
        <p:nvPicPr>
          <p:cNvPr id="418" name="Google Shape;418;p16" descr="A screenshot of a computer pro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9750" y="4251025"/>
            <a:ext cx="7455576" cy="311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6" descr="A screenshot of a computer cod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54088" y="3394536"/>
            <a:ext cx="6230624" cy="482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6"/>
          <p:cNvSpPr/>
          <p:nvPr/>
        </p:nvSpPr>
        <p:spPr>
          <a:xfrm>
            <a:off x="8966249" y="5257800"/>
            <a:ext cx="566427" cy="4487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6"/>
          <p:cNvSpPr/>
          <p:nvPr/>
        </p:nvSpPr>
        <p:spPr>
          <a:xfrm>
            <a:off x="10046125" y="8415150"/>
            <a:ext cx="6969300" cy="1457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</a:rPr>
              <a:t>훈련된 모델(model) 을 바탕으로 새로운 시험용 데이터 (X_new)의 환경에서 목표 중량(threshold)을 초과하는데 </a:t>
            </a:r>
            <a:r>
              <a:rPr lang="ko-KR" sz="1800" b="1">
                <a:solidFill>
                  <a:srgbClr val="FF9954"/>
                </a:solidFill>
              </a:rPr>
              <a:t>총 몇 일이 걸리는지를 예측하여 반환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460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None/>
            </a:pP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16"/>
          <p:cNvCxnSpPr/>
          <p:nvPr/>
        </p:nvCxnSpPr>
        <p:spPr>
          <a:xfrm>
            <a:off x="11846050" y="3636650"/>
            <a:ext cx="2551200" cy="0"/>
          </a:xfrm>
          <a:prstGeom prst="straightConnector1">
            <a:avLst/>
          </a:prstGeom>
          <a:noFill/>
          <a:ln w="28575" cap="flat" cmpd="sng">
            <a:solidFill>
              <a:srgbClr val="FD9F2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16"/>
          <p:cNvCxnSpPr/>
          <p:nvPr/>
        </p:nvCxnSpPr>
        <p:spPr>
          <a:xfrm rot="10800000" flipH="1">
            <a:off x="1294338" y="6892850"/>
            <a:ext cx="7466400" cy="20700"/>
          </a:xfrm>
          <a:prstGeom prst="straightConnector1">
            <a:avLst/>
          </a:prstGeom>
          <a:noFill/>
          <a:ln w="28575" cap="flat" cmpd="sng">
            <a:solidFill>
              <a:srgbClr val="FD9F2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16"/>
          <p:cNvSpPr/>
          <p:nvPr/>
        </p:nvSpPr>
        <p:spPr>
          <a:xfrm>
            <a:off x="1473200" y="8415125"/>
            <a:ext cx="7723200" cy="1457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새우 성장이 가장 빨랐던 </a:t>
            </a:r>
            <a:r>
              <a:rPr lang="ko-KR" sz="1800" b="1">
                <a:solidFill>
                  <a:srgbClr val="FF9954"/>
                </a:solidFill>
              </a:rPr>
              <a:t>2차 데이터(국내치하 + 태국사료)를 학습용 데이터로 사용</a:t>
            </a:r>
            <a:endParaRPr sz="1800" b="1">
              <a:solidFill>
                <a:srgbClr val="FF9954"/>
              </a:solidFill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 Boosting을 통해 모델 훈련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None/>
            </a:pP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6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7"/>
          <p:cNvSpPr txBox="1"/>
          <p:nvPr/>
        </p:nvSpPr>
        <p:spPr>
          <a:xfrm>
            <a:off x="1772456" y="603004"/>
            <a:ext cx="34018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pic>
        <p:nvPicPr>
          <p:cNvPr id="432" name="Google Shape;43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7"/>
          <p:cNvSpPr txBox="1"/>
          <p:nvPr/>
        </p:nvSpPr>
        <p:spPr>
          <a:xfrm>
            <a:off x="1032126" y="1922225"/>
            <a:ext cx="1379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</a:rPr>
              <a:t>Gradient Boosting 을 이용한 특정 중량 달성일자 예측(</a:t>
            </a:r>
            <a:r>
              <a:rPr lang="ko-KR" sz="3000" b="1">
                <a:solidFill>
                  <a:srgbClr val="2D263A"/>
                </a:solidFill>
              </a:rPr>
              <a:t>앙상블) </a:t>
            </a:r>
            <a:endParaRPr b="1"/>
          </a:p>
        </p:txBody>
      </p:sp>
      <p:sp>
        <p:nvSpPr>
          <p:cNvPr id="434" name="Google Shape;434;p17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 By Python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17" descr="A computer code with green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218" y="3940761"/>
            <a:ext cx="7845900" cy="188958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7"/>
          <p:cNvSpPr/>
          <p:nvPr/>
        </p:nvSpPr>
        <p:spPr>
          <a:xfrm>
            <a:off x="6884287" y="4487594"/>
            <a:ext cx="1050000" cy="79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7"/>
          <p:cNvSpPr txBox="1"/>
          <p:nvPr/>
        </p:nvSpPr>
        <p:spPr>
          <a:xfrm>
            <a:off x="13550900" y="9479996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Gradient Boosting (잔차를 계속해서 줄여나가는 방식)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9" name="Google Shape;439;p17"/>
          <p:cNvGraphicFramePr/>
          <p:nvPr/>
        </p:nvGraphicFramePr>
        <p:xfrm>
          <a:off x="8435300" y="2799640"/>
          <a:ext cx="8891600" cy="3579515"/>
        </p:xfrm>
        <a:graphic>
          <a:graphicData uri="http://schemas.openxmlformats.org/drawingml/2006/table">
            <a:tbl>
              <a:tblPr firstRow="1" bandRow="1">
                <a:noFill/>
                <a:tableStyleId>{7CCC27D6-4ED5-4A58-819B-5970B5DA8A14}</a:tableStyleId>
              </a:tblPr>
              <a:tblGrid>
                <a:gridCol w="245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0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시험용 데이터</a:t>
                      </a:r>
                      <a:endParaRPr sz="1800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실제 걸린 기간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예측한 기간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실제 – 예측값</a:t>
                      </a:r>
                      <a:endParaRPr sz="1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1차</a:t>
                      </a:r>
                      <a:endParaRPr sz="16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 (국내치하 +국내사료)</a:t>
                      </a:r>
                      <a:endParaRPr sz="1600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39일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11일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28일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2차</a:t>
                      </a:r>
                      <a:endParaRPr sz="16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 (</a:t>
                      </a: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국내치하 +태국사료)</a:t>
                      </a:r>
                      <a:endParaRPr sz="1600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24일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25일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-1일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3차 – 1번수조</a:t>
                      </a:r>
                      <a:endParaRPr sz="16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 </a:t>
                      </a: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(태국치하 +태국사료)</a:t>
                      </a:r>
                      <a:endParaRPr sz="1600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32일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20일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12일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3차 – 3번수조 </a:t>
                      </a:r>
                      <a:endParaRPr sz="16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(태국치하 +태국사료)</a:t>
                      </a:r>
                      <a:endParaRPr sz="1600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30일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20일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10일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4차 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(태국치하 +태국사료)</a:t>
                      </a:r>
                      <a:endParaRPr sz="1600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33일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11일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22일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0" name="Google Shape;440;p17"/>
          <p:cNvSpPr/>
          <p:nvPr/>
        </p:nvSpPr>
        <p:spPr>
          <a:xfrm>
            <a:off x="1230225" y="2799650"/>
            <a:ext cx="3984900" cy="55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</a:rPr>
              <a:t>시험용 데이터 선택 및 예측 수행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None/>
            </a:pP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7"/>
          <p:cNvSpPr/>
          <p:nvPr/>
        </p:nvSpPr>
        <p:spPr>
          <a:xfrm>
            <a:off x="1230225" y="3265900"/>
            <a:ext cx="6447000" cy="738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</a:rPr>
              <a:t>훈련용 데이터는 모두 동일하게  2차 데이터를 사용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None/>
            </a:pP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7"/>
          <p:cNvSpPr/>
          <p:nvPr/>
        </p:nvSpPr>
        <p:spPr>
          <a:xfrm>
            <a:off x="4207375" y="8042625"/>
            <a:ext cx="8708700" cy="1050600"/>
          </a:xfrm>
          <a:prstGeom prst="roundRect">
            <a:avLst>
              <a:gd name="adj" fmla="val 16667"/>
            </a:avLst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lt1"/>
                </a:solidFill>
              </a:rPr>
              <a:t>훈련용 데이터와 시험용 데이터 간의</a:t>
            </a:r>
            <a:r>
              <a:rPr lang="ko-KR" sz="2200">
                <a:solidFill>
                  <a:srgbClr val="FF9954"/>
                </a:solidFill>
              </a:rPr>
              <a:t> </a:t>
            </a:r>
            <a:r>
              <a:rPr lang="ko-KR" sz="2200" b="1">
                <a:solidFill>
                  <a:srgbClr val="FF9954"/>
                </a:solidFill>
              </a:rPr>
              <a:t>특성이 다르기 때문</a:t>
            </a:r>
            <a:r>
              <a:rPr lang="ko-KR" sz="2200">
                <a:solidFill>
                  <a:schemeClr val="lt1"/>
                </a:solidFill>
              </a:rPr>
              <a:t>에</a:t>
            </a:r>
            <a:endParaRPr sz="22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lt1"/>
                </a:solidFill>
              </a:rPr>
              <a:t>실제 걸린 기간과 예측한 기간 사이에</a:t>
            </a:r>
            <a:r>
              <a:rPr lang="ko-KR" sz="2200">
                <a:solidFill>
                  <a:schemeClr val="accent2"/>
                </a:solidFill>
              </a:rPr>
              <a:t> </a:t>
            </a:r>
            <a:r>
              <a:rPr lang="ko-KR" sz="2200" b="1">
                <a:solidFill>
                  <a:srgbClr val="FF9954"/>
                </a:solidFill>
              </a:rPr>
              <a:t>차이가 크다는 사실을 확인</a:t>
            </a:r>
            <a:endParaRPr sz="2200" b="1">
              <a:solidFill>
                <a:srgbClr val="FF9954"/>
              </a:solidFill>
            </a:endParaRPr>
          </a:p>
        </p:txBody>
      </p:sp>
      <p:sp>
        <p:nvSpPr>
          <p:cNvPr id="443" name="Google Shape;443;p17"/>
          <p:cNvSpPr txBox="1"/>
          <p:nvPr/>
        </p:nvSpPr>
        <p:spPr>
          <a:xfrm>
            <a:off x="5422525" y="9344150"/>
            <a:ext cx="6278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FF9954"/>
                </a:solidFill>
              </a:rPr>
              <a:t>“집단 내에서의 중량 예측을 추가로 실행”</a:t>
            </a:r>
            <a:endParaRPr sz="2500" b="1">
              <a:solidFill>
                <a:srgbClr val="FF9954"/>
              </a:solidFill>
            </a:endParaRPr>
          </a:p>
        </p:txBody>
      </p:sp>
      <p:sp>
        <p:nvSpPr>
          <p:cNvPr id="444" name="Google Shape;444;p17"/>
          <p:cNvSpPr/>
          <p:nvPr/>
        </p:nvSpPr>
        <p:spPr>
          <a:xfrm>
            <a:off x="1230225" y="7036775"/>
            <a:ext cx="16419000" cy="55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</a:rPr>
              <a:t>예측값 : 각 시험용 데이터가 2차 데이터와 같이 “국내치하+태국사료” 라는 가정 하에, 주어진 환경에서 0.3g의 중량을 초과하는데 걸리는 기간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445" name="Google Shape;445;p17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639635225_4_0"/>
          <p:cNvSpPr txBox="1"/>
          <p:nvPr/>
        </p:nvSpPr>
        <p:spPr>
          <a:xfrm>
            <a:off x="741850" y="7027725"/>
            <a:ext cx="5394000" cy="17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27639635225_4_0"/>
          <p:cNvSpPr/>
          <p:nvPr/>
        </p:nvSpPr>
        <p:spPr>
          <a:xfrm>
            <a:off x="9442750" y="6629450"/>
            <a:ext cx="6813000" cy="3500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2" name="Google Shape;452;g27639635225_4_0"/>
          <p:cNvSpPr/>
          <p:nvPr/>
        </p:nvSpPr>
        <p:spPr>
          <a:xfrm>
            <a:off x="1181875" y="6899525"/>
            <a:ext cx="6042900" cy="2756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7639635225_4_0"/>
          <p:cNvSpPr txBox="1"/>
          <p:nvPr/>
        </p:nvSpPr>
        <p:spPr>
          <a:xfrm>
            <a:off x="1772456" y="603004"/>
            <a:ext cx="340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pic>
        <p:nvPicPr>
          <p:cNvPr id="454" name="Google Shape;454;g27639635225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7639635225_4_0"/>
          <p:cNvSpPr txBox="1"/>
          <p:nvPr/>
        </p:nvSpPr>
        <p:spPr>
          <a:xfrm>
            <a:off x="1032125" y="1922225"/>
            <a:ext cx="1629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</a:rPr>
              <a:t>Gradient Boosting 기법으로 분석한 새우 실제 vs 예측 무게</a:t>
            </a:r>
            <a:r>
              <a:rPr lang="ko-KR" sz="3000" b="1">
                <a:solidFill>
                  <a:srgbClr val="2D263A"/>
                </a:solidFill>
              </a:rPr>
              <a:t> (집단 내)</a:t>
            </a:r>
            <a:endParaRPr b="1"/>
          </a:p>
        </p:txBody>
      </p:sp>
      <p:sp>
        <p:nvSpPr>
          <p:cNvPr id="456" name="Google Shape;456;g27639635225_4_0"/>
          <p:cNvSpPr txBox="1"/>
          <p:nvPr/>
        </p:nvSpPr>
        <p:spPr>
          <a:xfrm>
            <a:off x="14351000" y="1018502"/>
            <a:ext cx="297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 </a:t>
            </a:r>
            <a:r>
              <a:rPr lang="ko-K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7639635225_4_0"/>
          <p:cNvSpPr txBox="1"/>
          <p:nvPr/>
        </p:nvSpPr>
        <p:spPr>
          <a:xfrm>
            <a:off x="1439575" y="7535600"/>
            <a:ext cx="5527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불러오기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특성과 타겟 변수 분리</a:t>
            </a:r>
            <a:endParaRPr sz="1800">
              <a:solidFill>
                <a:srgbClr val="FF99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>
                <a:solidFill>
                  <a:srgbClr val="FF9954"/>
                </a:solidFill>
              </a:rPr>
              <a:t>Gradient Boosting 모델 훈련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458" name="Google Shape;458;g27639635225_4_0"/>
          <p:cNvSpPr txBox="1"/>
          <p:nvPr/>
        </p:nvSpPr>
        <p:spPr>
          <a:xfrm>
            <a:off x="9711850" y="6758749"/>
            <a:ext cx="65439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</a:rPr>
              <a:t>전체 데이터셋에 대한 예측 수행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 </a:t>
            </a:r>
            <a:r>
              <a:rPr lang="ko-KR" sz="1800" b="1">
                <a:solidFill>
                  <a:srgbClr val="FF9954"/>
                </a:solidFill>
              </a:rPr>
              <a:t>제곱 평균 제곱근 오차(RMSE) 결과 추출</a:t>
            </a:r>
            <a:endParaRPr sz="1800" b="1">
              <a:solidFill>
                <a:srgbClr val="FF9954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 RMSE: 오차 값으로 값이 작을수록 좋음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>
                <a:solidFill>
                  <a:srgbClr val="FF9954"/>
                </a:solidFill>
              </a:rPr>
              <a:t> R-squared 결과값 추출</a:t>
            </a:r>
            <a:endParaRPr sz="1800" b="1">
              <a:solidFill>
                <a:srgbClr val="FF9954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>
                <a:solidFill>
                  <a:schemeClr val="dk1"/>
                </a:solidFill>
              </a:rPr>
              <a:t> R-squared: 1에 가까울수록 모델의 성능이 좋음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>
                <a:solidFill>
                  <a:srgbClr val="FF7E27"/>
                </a:solidFill>
              </a:rPr>
              <a:t>분산 설명률 (% variance explained) 추출</a:t>
            </a:r>
            <a:endParaRPr sz="1800" b="1">
              <a:solidFill>
                <a:srgbClr val="FF7E27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분산설명률 : 100%에 가까울수록 모델의 성능이 좋음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59" name="Google Shape;459;g27639635225_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7639635225_4_0"/>
          <p:cNvSpPr/>
          <p:nvPr/>
        </p:nvSpPr>
        <p:spPr>
          <a:xfrm>
            <a:off x="8129156" y="8012746"/>
            <a:ext cx="494700" cy="36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g27639635225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875" y="3705800"/>
            <a:ext cx="9500500" cy="21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7639635225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2743" y="3208275"/>
            <a:ext cx="8103407" cy="3198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7639635225_4_0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7639635225_4_90"/>
          <p:cNvSpPr txBox="1"/>
          <p:nvPr/>
        </p:nvSpPr>
        <p:spPr>
          <a:xfrm>
            <a:off x="1772456" y="603004"/>
            <a:ext cx="340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pic>
        <p:nvPicPr>
          <p:cNvPr id="469" name="Google Shape;469;g27639635225_4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27639635225_4_90"/>
          <p:cNvSpPr txBox="1"/>
          <p:nvPr/>
        </p:nvSpPr>
        <p:spPr>
          <a:xfrm>
            <a:off x="14351000" y="1018502"/>
            <a:ext cx="297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 </a:t>
            </a:r>
            <a:r>
              <a:rPr lang="ko-K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1" name="Google Shape;471;g27639635225_4_90"/>
          <p:cNvGraphicFramePr/>
          <p:nvPr/>
        </p:nvGraphicFramePr>
        <p:xfrm>
          <a:off x="8435400" y="3017178"/>
          <a:ext cx="8891600" cy="3819895"/>
        </p:xfrm>
        <a:graphic>
          <a:graphicData uri="http://schemas.openxmlformats.org/drawingml/2006/table">
            <a:tbl>
              <a:tblPr firstRow="1" bandRow="1">
                <a:noFill/>
                <a:tableStyleId>{7CCC27D6-4ED5-4A58-819B-5970B5DA8A14}</a:tableStyleId>
              </a:tblPr>
              <a:tblGrid>
                <a:gridCol w="245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시험용 데이터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분산 설명률</a:t>
                      </a: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(Random Forest)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제곱근 오차 (RMSE)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결정 계수</a:t>
                      </a: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(R-squared)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1차</a:t>
                      </a:r>
                      <a:endParaRPr sz="16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 (국내치하 +국내사료)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99.99%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600"/>
                        <a:t>1.8458 e−5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0.9999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2차</a:t>
                      </a:r>
                      <a:endParaRPr sz="16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 (</a:t>
                      </a: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국내치하 +태국사료)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99.99%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600"/>
                        <a:t>3.5834 e-4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0.9999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3차 – 1번수조</a:t>
                      </a:r>
                      <a:endParaRPr sz="16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 </a:t>
                      </a: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(태국치하 +태국사료)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99.99%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600"/>
                        <a:t>6.045 e-6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0.9999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3차 – 3번수조 </a:t>
                      </a:r>
                      <a:endParaRPr sz="16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(태국치하 +태국사료)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99.99%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600"/>
                        <a:t>4.2464 e−6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0.9999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4차 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(태국치하 +태국사료)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99.99%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600"/>
                        <a:t>3.5473 e-6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0.9999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2" name="Google Shape;472;g27639635225_4_90"/>
          <p:cNvSpPr/>
          <p:nvPr/>
        </p:nvSpPr>
        <p:spPr>
          <a:xfrm>
            <a:off x="6933388" y="4460600"/>
            <a:ext cx="1050000" cy="79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g27639635225_4_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27639635225_4_90"/>
          <p:cNvSpPr txBox="1"/>
          <p:nvPr/>
        </p:nvSpPr>
        <p:spPr>
          <a:xfrm>
            <a:off x="1032125" y="1922225"/>
            <a:ext cx="1331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</a:rPr>
              <a:t>Gradient Boosting 기법으로 분석한 새우 실제 vs 예측 무게 (집단 내)</a:t>
            </a:r>
            <a:r>
              <a:rPr lang="ko-KR" sz="3000" b="1">
                <a:solidFill>
                  <a:srgbClr val="2D263A"/>
                </a:solidFill>
              </a:rPr>
              <a:t> </a:t>
            </a:r>
            <a:endParaRPr b="1"/>
          </a:p>
        </p:txBody>
      </p:sp>
      <p:pic>
        <p:nvPicPr>
          <p:cNvPr id="475" name="Google Shape;475;g27639635225_4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125" y="4134653"/>
            <a:ext cx="56388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7639635225_4_90"/>
          <p:cNvSpPr/>
          <p:nvPr/>
        </p:nvSpPr>
        <p:spPr>
          <a:xfrm>
            <a:off x="2972100" y="9032200"/>
            <a:ext cx="12343800" cy="795900"/>
          </a:xfrm>
          <a:prstGeom prst="roundRect">
            <a:avLst>
              <a:gd name="adj" fmla="val 16667"/>
            </a:avLst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rgbClr val="FF9954"/>
                </a:solidFill>
              </a:rPr>
              <a:t>모든 테스트에서 분산 설명률과 결정계수가 매우높기 때문에 모델의 설명력이 매우 좋음</a:t>
            </a:r>
            <a:endParaRPr sz="2200" b="1">
              <a:solidFill>
                <a:srgbClr val="FF9954"/>
              </a:solidFill>
            </a:endParaRPr>
          </a:p>
        </p:txBody>
      </p:sp>
      <p:sp>
        <p:nvSpPr>
          <p:cNvPr id="477" name="Google Shape;477;g27639635225_4_90"/>
          <p:cNvSpPr/>
          <p:nvPr/>
        </p:nvSpPr>
        <p:spPr>
          <a:xfrm>
            <a:off x="1113600" y="7384413"/>
            <a:ext cx="16060800" cy="1353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</a:pPr>
            <a:r>
              <a:rPr lang="ko-KR" sz="1800">
                <a:solidFill>
                  <a:schemeClr val="dk1"/>
                </a:solidFill>
              </a:rPr>
              <a:t>모든 테스트에서 제곱근 오차가 0에 가까워 모델의 높은 정확도와 낮은 오차를 가지고 있음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</a:pPr>
            <a:r>
              <a:rPr lang="ko-KR" sz="1800">
                <a:solidFill>
                  <a:schemeClr val="dk1"/>
                </a:solidFill>
              </a:rPr>
              <a:t>Gradient Boosting은 집단 내의 중량 예측에 매우 적합하다고 유추 가능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</a:pPr>
            <a:r>
              <a:rPr lang="ko-KR" sz="1800">
                <a:solidFill>
                  <a:schemeClr val="dk1"/>
                </a:solidFill>
              </a:rPr>
              <a:t>RMSE가 매우 낮으면 모델이 훈련 데이터에 과도하게 적합되어 있을 가능성이 있으므로 과적합의 위험성 고려해야함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478" name="Google Shape;478;g27639635225_4_90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"/>
          <p:cNvGrpSpPr/>
          <p:nvPr/>
        </p:nvGrpSpPr>
        <p:grpSpPr>
          <a:xfrm>
            <a:off x="7901747" y="2226739"/>
            <a:ext cx="5714286" cy="2707136"/>
            <a:chOff x="7901747" y="2284795"/>
            <a:chExt cx="5714286" cy="2707136"/>
          </a:xfrm>
        </p:grpSpPr>
        <p:grpSp>
          <p:nvGrpSpPr>
            <p:cNvPr id="108" name="Google Shape;108;p2"/>
            <p:cNvGrpSpPr/>
            <p:nvPr/>
          </p:nvGrpSpPr>
          <p:grpSpPr>
            <a:xfrm>
              <a:off x="7901747" y="3191126"/>
              <a:ext cx="5714286" cy="57143"/>
              <a:chOff x="8357789" y="3317773"/>
              <a:chExt cx="5714286" cy="57143"/>
            </a:xfrm>
          </p:grpSpPr>
          <p:pic>
            <p:nvPicPr>
              <p:cNvPr id="109" name="Google Shape;109;p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357789" y="3317773"/>
                <a:ext cx="5714286" cy="57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784495" y="3330194"/>
                <a:ext cx="2857143" cy="28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1" name="Google Shape;111;p2"/>
            <p:cNvSpPr txBox="1"/>
            <p:nvPr/>
          </p:nvSpPr>
          <p:spPr>
            <a:xfrm>
              <a:off x="9328448" y="3375831"/>
              <a:ext cx="3435600" cy="16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  프로젝트 배경</a:t>
              </a:r>
              <a:endParaRPr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  바이오플락 개념 </a:t>
              </a:r>
              <a:endParaRPr/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분석 목표 설정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데이터 분석 순서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" name="Google Shape;112;p2"/>
            <p:cNvGrpSpPr/>
            <p:nvPr/>
          </p:nvGrpSpPr>
          <p:grpSpPr>
            <a:xfrm>
              <a:off x="8795133" y="2284795"/>
              <a:ext cx="3269417" cy="760686"/>
              <a:chOff x="8880389" y="2284795"/>
              <a:chExt cx="3269417" cy="760686"/>
            </a:xfrm>
          </p:grpSpPr>
          <p:sp>
            <p:nvSpPr>
              <p:cNvPr id="113" name="Google Shape;113;p2"/>
              <p:cNvSpPr txBox="1"/>
              <p:nvPr/>
            </p:nvSpPr>
            <p:spPr>
              <a:xfrm>
                <a:off x="8991106" y="2599081"/>
                <a:ext cx="3158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주제선정 및 배경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"/>
              <p:cNvSpPr txBox="1"/>
              <p:nvPr/>
            </p:nvSpPr>
            <p:spPr>
              <a:xfrm>
                <a:off x="8880389" y="2284795"/>
                <a:ext cx="481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1187C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5" name="Google Shape;115;p2"/>
          <p:cNvSpPr txBox="1"/>
          <p:nvPr/>
        </p:nvSpPr>
        <p:spPr>
          <a:xfrm>
            <a:off x="2940857" y="5088490"/>
            <a:ext cx="531267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2"/>
          <p:cNvGrpSpPr/>
          <p:nvPr/>
        </p:nvGrpSpPr>
        <p:grpSpPr>
          <a:xfrm>
            <a:off x="-997896" y="-1608759"/>
            <a:ext cx="7292659" cy="7292659"/>
            <a:chOff x="138032" y="-1824878"/>
            <a:chExt cx="7292659" cy="7292659"/>
          </a:xfrm>
        </p:grpSpPr>
        <p:pic>
          <p:nvPicPr>
            <p:cNvPr id="117" name="Google Shape;117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8032" y="-1824878"/>
              <a:ext cx="7292659" cy="7292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23196" y="-239714"/>
              <a:ext cx="3646329" cy="36463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2"/>
          <p:cNvGrpSpPr/>
          <p:nvPr/>
        </p:nvGrpSpPr>
        <p:grpSpPr>
          <a:xfrm>
            <a:off x="11488146" y="2226742"/>
            <a:ext cx="5714286" cy="1876133"/>
            <a:chOff x="11488146" y="2284798"/>
            <a:chExt cx="5714286" cy="1876133"/>
          </a:xfrm>
        </p:grpSpPr>
        <p:grpSp>
          <p:nvGrpSpPr>
            <p:cNvPr id="120" name="Google Shape;120;p2"/>
            <p:cNvGrpSpPr/>
            <p:nvPr/>
          </p:nvGrpSpPr>
          <p:grpSpPr>
            <a:xfrm>
              <a:off x="12914852" y="2284798"/>
              <a:ext cx="4279823" cy="760683"/>
              <a:chOff x="12914852" y="2284798"/>
              <a:chExt cx="4279823" cy="760683"/>
            </a:xfrm>
          </p:grpSpPr>
          <p:sp>
            <p:nvSpPr>
              <p:cNvPr id="121" name="Google Shape;121;p2"/>
              <p:cNvSpPr txBox="1"/>
              <p:nvPr/>
            </p:nvSpPr>
            <p:spPr>
              <a:xfrm>
                <a:off x="12994975" y="2599081"/>
                <a:ext cx="41997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 수집 및 전처리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"/>
              <p:cNvSpPr txBox="1"/>
              <p:nvPr/>
            </p:nvSpPr>
            <p:spPr>
              <a:xfrm>
                <a:off x="12914852" y="2284798"/>
                <a:ext cx="52129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9300C3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" name="Google Shape;123;p2"/>
            <p:cNvSpPr txBox="1"/>
            <p:nvPr/>
          </p:nvSpPr>
          <p:spPr>
            <a:xfrm>
              <a:off x="12914848" y="3375831"/>
              <a:ext cx="35940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데이터 수집 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데이터</a:t>
              </a:r>
              <a:r>
                <a:rPr lang="ko-KR" sz="1800"/>
                <a:t> </a:t>
              </a:r>
              <a:r>
                <a:rPr lang="ko-K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전처리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" name="Google Shape;124;p2"/>
            <p:cNvGrpSpPr/>
            <p:nvPr/>
          </p:nvGrpSpPr>
          <p:grpSpPr>
            <a:xfrm>
              <a:off x="11488146" y="3191126"/>
              <a:ext cx="5714286" cy="57143"/>
              <a:chOff x="8357789" y="3317773"/>
              <a:chExt cx="5714286" cy="57143"/>
            </a:xfrm>
          </p:grpSpPr>
          <p:pic>
            <p:nvPicPr>
              <p:cNvPr id="125" name="Google Shape;125;p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357789" y="3317773"/>
                <a:ext cx="5714286" cy="57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784495" y="3330194"/>
                <a:ext cx="2857143" cy="28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7" name="Google Shape;127;p2"/>
          <p:cNvGrpSpPr/>
          <p:nvPr/>
        </p:nvGrpSpPr>
        <p:grpSpPr>
          <a:xfrm>
            <a:off x="7901747" y="6264728"/>
            <a:ext cx="5714286" cy="1992222"/>
            <a:chOff x="8006097" y="6322784"/>
            <a:chExt cx="5714286" cy="1992222"/>
          </a:xfrm>
        </p:grpSpPr>
        <p:sp>
          <p:nvSpPr>
            <p:cNvPr id="128" name="Google Shape;128;p2"/>
            <p:cNvSpPr txBox="1"/>
            <p:nvPr/>
          </p:nvSpPr>
          <p:spPr>
            <a:xfrm>
              <a:off x="9432799" y="7529906"/>
              <a:ext cx="35229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2D263A"/>
                  </a:solidFill>
                  <a:latin typeface="Arial"/>
                  <a:ea typeface="Arial"/>
                  <a:cs typeface="Arial"/>
                  <a:sym typeface="Arial"/>
                </a:rPr>
                <a:t>- 통계분석 by R . Studio</a:t>
              </a:r>
              <a:endParaRPr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2D263A"/>
                  </a:solidFill>
                  <a:latin typeface="Arial"/>
                  <a:ea typeface="Arial"/>
                  <a:cs typeface="Arial"/>
                  <a:sym typeface="Arial"/>
                </a:rPr>
                <a:t>- 통계분석 by Python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2"/>
            <p:cNvGrpSpPr/>
            <p:nvPr/>
          </p:nvGrpSpPr>
          <p:grpSpPr>
            <a:xfrm>
              <a:off x="8823268" y="6322784"/>
              <a:ext cx="3199691" cy="760972"/>
              <a:chOff x="8823268" y="6322784"/>
              <a:chExt cx="3199691" cy="760972"/>
            </a:xfrm>
          </p:grpSpPr>
          <p:sp>
            <p:nvSpPr>
              <p:cNvPr id="130" name="Google Shape;130;p2"/>
              <p:cNvSpPr txBox="1"/>
              <p:nvPr/>
            </p:nvSpPr>
            <p:spPr>
              <a:xfrm>
                <a:off x="9165759" y="6637356"/>
                <a:ext cx="28572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 분석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"/>
              <p:cNvSpPr txBox="1"/>
              <p:nvPr/>
            </p:nvSpPr>
            <p:spPr>
              <a:xfrm>
                <a:off x="8823268" y="6322784"/>
                <a:ext cx="522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DDECCA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2"/>
            <p:cNvGrpSpPr/>
            <p:nvPr/>
          </p:nvGrpSpPr>
          <p:grpSpPr>
            <a:xfrm>
              <a:off x="8006097" y="7278258"/>
              <a:ext cx="5714286" cy="57143"/>
              <a:chOff x="8357789" y="3317773"/>
              <a:chExt cx="5714286" cy="57143"/>
            </a:xfrm>
          </p:grpSpPr>
          <p:pic>
            <p:nvPicPr>
              <p:cNvPr id="133" name="Google Shape;133;p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357789" y="3317773"/>
                <a:ext cx="5714286" cy="57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" name="Google Shape;134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784495" y="3330194"/>
                <a:ext cx="2857143" cy="28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5" name="Google Shape;135;p2"/>
          <p:cNvGrpSpPr/>
          <p:nvPr/>
        </p:nvGrpSpPr>
        <p:grpSpPr>
          <a:xfrm>
            <a:off x="11625631" y="6284675"/>
            <a:ext cx="5798672" cy="2343480"/>
            <a:chOff x="10528352" y="6375801"/>
            <a:chExt cx="5798672" cy="2343480"/>
          </a:xfrm>
        </p:grpSpPr>
        <p:sp>
          <p:nvSpPr>
            <p:cNvPr id="136" name="Google Shape;136;p2"/>
            <p:cNvSpPr txBox="1"/>
            <p:nvPr/>
          </p:nvSpPr>
          <p:spPr>
            <a:xfrm>
              <a:off x="11897696" y="7518681"/>
              <a:ext cx="32589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2D263A"/>
                  </a:solidFill>
                  <a:latin typeface="Arial"/>
                  <a:ea typeface="Arial"/>
                  <a:cs typeface="Arial"/>
                  <a:sym typeface="Arial"/>
                </a:rPr>
                <a:t>- 분석 결과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2D263A"/>
                  </a:solidFill>
                  <a:latin typeface="Arial"/>
                  <a:ea typeface="Arial"/>
                  <a:cs typeface="Arial"/>
                  <a:sym typeface="Arial"/>
                </a:rPr>
                <a:t>- 한계점 및 해결방안</a:t>
              </a:r>
              <a:endParaRPr dirty="0"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2D263A"/>
                  </a:solidFill>
                  <a:latin typeface="Arial"/>
                  <a:ea typeface="Arial"/>
                  <a:cs typeface="Arial"/>
                  <a:sym typeface="Arial"/>
                </a:rPr>
                <a:t>- 기대효과 및 발전 방향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2"/>
            <p:cNvGrpSpPr/>
            <p:nvPr/>
          </p:nvGrpSpPr>
          <p:grpSpPr>
            <a:xfrm>
              <a:off x="11851976" y="6375801"/>
              <a:ext cx="4475048" cy="794640"/>
              <a:chOff x="11918148" y="6375801"/>
              <a:chExt cx="4475048" cy="794640"/>
            </a:xfrm>
          </p:grpSpPr>
          <p:sp>
            <p:nvSpPr>
              <p:cNvPr id="138" name="Google Shape;138;p2"/>
              <p:cNvSpPr txBox="1"/>
              <p:nvPr/>
            </p:nvSpPr>
            <p:spPr>
              <a:xfrm>
                <a:off x="12023096" y="6724041"/>
                <a:ext cx="43701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3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분석활용 및 기대효과</a:t>
                </a: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"/>
              <p:cNvSpPr txBox="1"/>
              <p:nvPr/>
            </p:nvSpPr>
            <p:spPr>
              <a:xfrm>
                <a:off x="11918148" y="6375801"/>
                <a:ext cx="527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dirty="0">
                    <a:solidFill>
                      <a:srgbClr val="FFCD4A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2"/>
            <p:cNvGrpSpPr/>
            <p:nvPr/>
          </p:nvGrpSpPr>
          <p:grpSpPr>
            <a:xfrm>
              <a:off x="10528352" y="7307928"/>
              <a:ext cx="5714286" cy="104135"/>
              <a:chOff x="7265092" y="3347443"/>
              <a:chExt cx="5714286" cy="104135"/>
            </a:xfrm>
          </p:grpSpPr>
          <p:pic>
            <p:nvPicPr>
              <p:cNvPr id="141" name="Google Shape;141;p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265092" y="3347443"/>
                <a:ext cx="5714286" cy="57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Google Shape;142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693664" y="3423007"/>
                <a:ext cx="2857143" cy="28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3" name="Google Shape;143;p2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27639635225_3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400" y="6916800"/>
            <a:ext cx="576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7639635225_3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75" y="6916800"/>
            <a:ext cx="5760000" cy="32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7639635225_3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43613" y="2864225"/>
            <a:ext cx="576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7639635225_3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388" y="2864225"/>
            <a:ext cx="5760000" cy="32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7639635225_3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175" y="2973713"/>
            <a:ext cx="5760000" cy="32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7639635225_3_38"/>
          <p:cNvSpPr/>
          <p:nvPr/>
        </p:nvSpPr>
        <p:spPr>
          <a:xfrm>
            <a:off x="12507675" y="6391300"/>
            <a:ext cx="4819200" cy="375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27639635225_3_38"/>
          <p:cNvSpPr txBox="1"/>
          <p:nvPr/>
        </p:nvSpPr>
        <p:spPr>
          <a:xfrm>
            <a:off x="1772456" y="603004"/>
            <a:ext cx="340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pic>
        <p:nvPicPr>
          <p:cNvPr id="490" name="Google Shape;490;g27639635225_3_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27639635225_3_38"/>
          <p:cNvSpPr txBox="1"/>
          <p:nvPr/>
        </p:nvSpPr>
        <p:spPr>
          <a:xfrm>
            <a:off x="14351000" y="1018502"/>
            <a:ext cx="297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 </a:t>
            </a:r>
            <a:r>
              <a:rPr lang="ko-K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g27639635225_3_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27639635225_3_38"/>
          <p:cNvSpPr txBox="1"/>
          <p:nvPr/>
        </p:nvSpPr>
        <p:spPr>
          <a:xfrm>
            <a:off x="1032125" y="1922225"/>
            <a:ext cx="1147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</a:rPr>
              <a:t>Gradient Boosting 기법으로 분석한 새우 실제 vs 예측 무게</a:t>
            </a: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94" name="Google Shape;494;g27639635225_3_38"/>
          <p:cNvSpPr txBox="1"/>
          <p:nvPr/>
        </p:nvSpPr>
        <p:spPr>
          <a:xfrm>
            <a:off x="12507675" y="6391300"/>
            <a:ext cx="4819200" cy="3759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/>
              <a:t>예측 정확도 평가 :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/>
              <a:t>그래프를 통해 예측과 실제 사의 거리가 작을수록 </a:t>
            </a:r>
            <a:r>
              <a:rPr lang="ko-KR" sz="1800" b="1" dirty="0">
                <a:solidFill>
                  <a:srgbClr val="FF9954"/>
                </a:solidFill>
              </a:rPr>
              <a:t>모델의 예측이 매우 정확하다고 해석할 수 있음 </a:t>
            </a:r>
            <a:endParaRPr sz="1800" b="1" dirty="0">
              <a:solidFill>
                <a:srgbClr val="FF995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/>
              <a:t>데이터 변동성 파악 :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/>
              <a:t>모든 데이터에서 </a:t>
            </a:r>
            <a:r>
              <a:rPr lang="ko-KR" sz="1800" b="1" dirty="0">
                <a:solidFill>
                  <a:srgbClr val="FF9954"/>
                </a:solidFill>
              </a:rPr>
              <a:t>매우 정확한 </a:t>
            </a:r>
            <a:r>
              <a:rPr lang="ko-KR" sz="1800" b="1" dirty="0" err="1">
                <a:solidFill>
                  <a:srgbClr val="FF9954"/>
                </a:solidFill>
              </a:rPr>
              <a:t>예측값</a:t>
            </a:r>
            <a:r>
              <a:rPr lang="ko-KR" sz="1800" dirty="0" err="1"/>
              <a:t>을</a:t>
            </a:r>
            <a:r>
              <a:rPr lang="ko-KR" sz="1800" dirty="0"/>
              <a:t> 구할 수 있었음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/>
              <a:t>모델 개선 방향 제시 :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/>
              <a:t>RMSE가</a:t>
            </a:r>
            <a:r>
              <a:rPr lang="ko-KR" sz="1800" dirty="0"/>
              <a:t> 매우 낮으면 과적합의 위험성이 있기 때문에 </a:t>
            </a:r>
            <a:r>
              <a:rPr lang="ko-KR" sz="1800" b="1" dirty="0">
                <a:solidFill>
                  <a:srgbClr val="FF9954"/>
                </a:solidFill>
              </a:rPr>
              <a:t>교차 검증</a:t>
            </a:r>
            <a:r>
              <a:rPr lang="ko-KR" sz="1800" dirty="0"/>
              <a:t>과 같은 기법을 사용하여 모델의 </a:t>
            </a:r>
            <a:r>
              <a:rPr lang="ko-KR" sz="1800" b="1" dirty="0">
                <a:solidFill>
                  <a:srgbClr val="FF9954"/>
                </a:solidFill>
              </a:rPr>
              <a:t>일반화 성능</a:t>
            </a:r>
            <a:r>
              <a:rPr lang="ko-KR" sz="1800" dirty="0"/>
              <a:t>을 확인해야 합니다.</a:t>
            </a:r>
            <a:endParaRPr sz="1800" dirty="0">
              <a:solidFill>
                <a:srgbClr val="FF9954"/>
              </a:solidFill>
            </a:endParaRPr>
          </a:p>
        </p:txBody>
      </p:sp>
      <p:sp>
        <p:nvSpPr>
          <p:cNvPr id="495" name="Google Shape;495;g27639635225_3_38"/>
          <p:cNvSpPr txBox="1"/>
          <p:nvPr/>
        </p:nvSpPr>
        <p:spPr>
          <a:xfrm>
            <a:off x="1772450" y="3650900"/>
            <a:ext cx="1341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1차</a:t>
            </a:r>
            <a:endParaRPr sz="3000"/>
          </a:p>
        </p:txBody>
      </p:sp>
      <p:sp>
        <p:nvSpPr>
          <p:cNvPr id="496" name="Google Shape;496;g27639635225_3_38"/>
          <p:cNvSpPr txBox="1"/>
          <p:nvPr/>
        </p:nvSpPr>
        <p:spPr>
          <a:xfrm>
            <a:off x="13241633" y="3650900"/>
            <a:ext cx="2214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3차 1번</a:t>
            </a:r>
            <a:endParaRPr sz="3000"/>
          </a:p>
        </p:txBody>
      </p:sp>
      <p:sp>
        <p:nvSpPr>
          <p:cNvPr id="497" name="Google Shape;497;g27639635225_3_38"/>
          <p:cNvSpPr txBox="1"/>
          <p:nvPr/>
        </p:nvSpPr>
        <p:spPr>
          <a:xfrm>
            <a:off x="1408400" y="7679025"/>
            <a:ext cx="1615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3차 3번</a:t>
            </a:r>
            <a:endParaRPr sz="3000"/>
          </a:p>
        </p:txBody>
      </p:sp>
      <p:sp>
        <p:nvSpPr>
          <p:cNvPr id="498" name="Google Shape;498;g27639635225_3_38"/>
          <p:cNvSpPr txBox="1"/>
          <p:nvPr/>
        </p:nvSpPr>
        <p:spPr>
          <a:xfrm>
            <a:off x="7206063" y="7571975"/>
            <a:ext cx="1341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4차</a:t>
            </a:r>
            <a:endParaRPr sz="3000"/>
          </a:p>
        </p:txBody>
      </p:sp>
      <p:sp>
        <p:nvSpPr>
          <p:cNvPr id="499" name="Google Shape;499;g27639635225_3_38"/>
          <p:cNvSpPr txBox="1"/>
          <p:nvPr/>
        </p:nvSpPr>
        <p:spPr>
          <a:xfrm>
            <a:off x="7434563" y="3650900"/>
            <a:ext cx="1341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2차</a:t>
            </a:r>
            <a:endParaRPr sz="3000"/>
          </a:p>
        </p:txBody>
      </p:sp>
      <p:sp>
        <p:nvSpPr>
          <p:cNvPr id="500" name="Google Shape;500;g27639635225_3_38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639635225_3_9"/>
          <p:cNvSpPr/>
          <p:nvPr/>
        </p:nvSpPr>
        <p:spPr>
          <a:xfrm>
            <a:off x="10319700" y="6832150"/>
            <a:ext cx="5527500" cy="2565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2D050"/>
              </a:solidFill>
            </a:endParaRPr>
          </a:p>
        </p:txBody>
      </p:sp>
      <p:sp>
        <p:nvSpPr>
          <p:cNvPr id="506" name="Google Shape;506;g27639635225_3_9"/>
          <p:cNvSpPr/>
          <p:nvPr/>
        </p:nvSpPr>
        <p:spPr>
          <a:xfrm>
            <a:off x="907875" y="6981975"/>
            <a:ext cx="5527500" cy="2308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2D050"/>
              </a:solidFill>
            </a:endParaRPr>
          </a:p>
        </p:txBody>
      </p:sp>
      <p:sp>
        <p:nvSpPr>
          <p:cNvPr id="507" name="Google Shape;507;g27639635225_3_9"/>
          <p:cNvSpPr txBox="1"/>
          <p:nvPr/>
        </p:nvSpPr>
        <p:spPr>
          <a:xfrm>
            <a:off x="776450" y="7175650"/>
            <a:ext cx="5394000" cy="17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27639635225_3_9"/>
          <p:cNvSpPr txBox="1"/>
          <p:nvPr/>
        </p:nvSpPr>
        <p:spPr>
          <a:xfrm>
            <a:off x="1772456" y="603004"/>
            <a:ext cx="340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pic>
        <p:nvPicPr>
          <p:cNvPr id="509" name="Google Shape;509;g27639635225_3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7639635225_3_9"/>
          <p:cNvSpPr txBox="1"/>
          <p:nvPr/>
        </p:nvSpPr>
        <p:spPr>
          <a:xfrm>
            <a:off x="1032125" y="1922225"/>
            <a:ext cx="1001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</a:rPr>
              <a:t>Random Forest 기법으로 분석한 새우 실제 vs 예측 무게</a:t>
            </a:r>
            <a:r>
              <a:rPr lang="ko-KR" sz="3000" b="1">
                <a:solidFill>
                  <a:srgbClr val="2D263A"/>
                </a:solidFill>
              </a:rPr>
              <a:t> </a:t>
            </a:r>
            <a:endParaRPr b="1"/>
          </a:p>
        </p:txBody>
      </p:sp>
      <p:sp>
        <p:nvSpPr>
          <p:cNvPr id="511" name="Google Shape;511;g27639635225_3_9"/>
          <p:cNvSpPr txBox="1"/>
          <p:nvPr/>
        </p:nvSpPr>
        <p:spPr>
          <a:xfrm>
            <a:off x="14351000" y="1018502"/>
            <a:ext cx="297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 By </a:t>
            </a:r>
            <a:r>
              <a:rPr lang="ko-KR" sz="1800">
                <a:solidFill>
                  <a:schemeClr val="dk1"/>
                </a:solidFill>
              </a:rPr>
              <a:t>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27639635225_3_9"/>
          <p:cNvSpPr txBox="1"/>
          <p:nvPr/>
        </p:nvSpPr>
        <p:spPr>
          <a:xfrm>
            <a:off x="907875" y="7374250"/>
            <a:ext cx="5527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불러오기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각 차수를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8:2 비율로</a:t>
            </a:r>
            <a:r>
              <a:rPr lang="ko-KR" sz="1800">
                <a:solidFill>
                  <a:schemeClr val="dk1"/>
                </a:solidFill>
              </a:rPr>
              <a:t>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1">
                <a:solidFill>
                  <a:srgbClr val="FF9954"/>
                </a:solidFill>
              </a:rPr>
              <a:t>훈련 데이터와 테스트 데이터 분할</a:t>
            </a:r>
            <a:endParaRPr sz="1800" b="1">
              <a:solidFill>
                <a:srgbClr val="FF995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>
                <a:solidFill>
                  <a:srgbClr val="FF9954"/>
                </a:solidFill>
              </a:rPr>
              <a:t> Random Forest 모델 생성</a:t>
            </a:r>
            <a:endParaRPr sz="1800" b="1">
              <a:solidFill>
                <a:srgbClr val="FF995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27639635225_3_9"/>
          <p:cNvSpPr txBox="1"/>
          <p:nvPr/>
        </p:nvSpPr>
        <p:spPr>
          <a:xfrm>
            <a:off x="10319700" y="6960548"/>
            <a:ext cx="6543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Random Forest 모델을 사용하여 예측 수행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 </a:t>
            </a:r>
            <a:r>
              <a:rPr lang="ko-KR" sz="1800" b="1">
                <a:solidFill>
                  <a:srgbClr val="FF9954"/>
                </a:solidFill>
              </a:rPr>
              <a:t>제곱 평균 제곱근 오차(RMSE) 결과 추출</a:t>
            </a:r>
            <a:endParaRPr sz="1800" b="1">
              <a:solidFill>
                <a:srgbClr val="FF995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>
                <a:solidFill>
                  <a:srgbClr val="FF9954"/>
                </a:solidFill>
              </a:rPr>
              <a:t> R-squared 결과값 추출</a:t>
            </a:r>
            <a:endParaRPr sz="1800" b="1">
              <a:solidFill>
                <a:srgbClr val="FF995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 b="1">
                <a:solidFill>
                  <a:schemeClr val="dk1"/>
                </a:solidFill>
              </a:rPr>
              <a:t> </a:t>
            </a:r>
            <a:r>
              <a:rPr lang="ko-KR" sz="1800">
                <a:solidFill>
                  <a:schemeClr val="dk1"/>
                </a:solidFill>
              </a:rPr>
              <a:t>R-squared: 1에 가까울수록 모델의 성능이 좋음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 </a:t>
            </a:r>
            <a:r>
              <a:rPr lang="ko-KR" sz="1800" b="1">
                <a:solidFill>
                  <a:srgbClr val="FF9954"/>
                </a:solidFill>
              </a:rPr>
              <a:t>오차 값은  값이 작을수록 좋음</a:t>
            </a:r>
            <a:endParaRPr sz="1800" b="1">
              <a:solidFill>
                <a:srgbClr val="FF995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514" name="Google Shape;514;g27639635225_3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7639635225_3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813" y="4159513"/>
            <a:ext cx="8044974" cy="25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7639635225_3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43625" y="4159525"/>
            <a:ext cx="6496050" cy="23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27639635225_3_9"/>
          <p:cNvSpPr txBox="1"/>
          <p:nvPr/>
        </p:nvSpPr>
        <p:spPr>
          <a:xfrm>
            <a:off x="979257" y="2628717"/>
            <a:ext cx="1687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</a:rPr>
              <a:t>Random Forest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ko-KR" sz="1800">
                <a:solidFill>
                  <a:schemeClr val="dk1"/>
                </a:solidFill>
              </a:rPr>
              <a:t>랜덤포레스트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)이란 </a:t>
            </a:r>
            <a:r>
              <a:rPr lang="ko-KR" sz="1800">
                <a:solidFill>
                  <a:schemeClr val="dk1"/>
                </a:solidFill>
              </a:rPr>
              <a:t>머신 러닝 알고리즘 중 하나로, </a:t>
            </a:r>
            <a:r>
              <a:rPr lang="ko-KR" sz="1800" b="1">
                <a:solidFill>
                  <a:schemeClr val="accent2"/>
                </a:solidFill>
              </a:rPr>
              <a:t>다양한 의사 결정트리들을 결합하여 높은 예측정확도를 달성하는 대표적인 앙상블 학습 기법 . </a:t>
            </a:r>
            <a:b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</a:rPr>
              <a:t>데이터의 특성과 목적에 따라 적절한 하이퍼 파리미터 조정이 필요하며, 이를 통해 모델의 성능을 향상</a:t>
            </a:r>
            <a:endParaRPr sz="1800"/>
          </a:p>
        </p:txBody>
      </p:sp>
      <p:sp>
        <p:nvSpPr>
          <p:cNvPr id="518" name="Google Shape;518;g27639635225_3_9"/>
          <p:cNvSpPr/>
          <p:nvPr/>
        </p:nvSpPr>
        <p:spPr>
          <a:xfrm>
            <a:off x="8292481" y="7798771"/>
            <a:ext cx="494700" cy="36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27639635225_3_9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7639635225_3_26"/>
          <p:cNvSpPr txBox="1"/>
          <p:nvPr/>
        </p:nvSpPr>
        <p:spPr>
          <a:xfrm>
            <a:off x="1772456" y="603004"/>
            <a:ext cx="340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pic>
        <p:nvPicPr>
          <p:cNvPr id="525" name="Google Shape;525;g27639635225_3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27639635225_3_26"/>
          <p:cNvSpPr txBox="1"/>
          <p:nvPr/>
        </p:nvSpPr>
        <p:spPr>
          <a:xfrm>
            <a:off x="14351000" y="1018502"/>
            <a:ext cx="297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 By </a:t>
            </a:r>
            <a:r>
              <a:rPr lang="ko-KR" sz="1800">
                <a:solidFill>
                  <a:schemeClr val="dk1"/>
                </a:solidFill>
              </a:rPr>
              <a:t>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7" name="Google Shape;527;g27639635225_3_26"/>
          <p:cNvGraphicFramePr/>
          <p:nvPr/>
        </p:nvGraphicFramePr>
        <p:xfrm>
          <a:off x="8780625" y="3017178"/>
          <a:ext cx="8891600" cy="3911340"/>
        </p:xfrm>
        <a:graphic>
          <a:graphicData uri="http://schemas.openxmlformats.org/drawingml/2006/table">
            <a:tbl>
              <a:tblPr firstRow="1" bandRow="1">
                <a:noFill/>
                <a:tableStyleId>{7CCC27D6-4ED5-4A58-819B-5970B5DA8A14}</a:tableStyleId>
              </a:tblPr>
              <a:tblGrid>
                <a:gridCol w="245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0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시험용 데이터</a:t>
                      </a:r>
                      <a:endParaRPr sz="1800"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모델 정확도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(Random Forest)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제곱근 오차 (RMSE)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결정 계수</a:t>
                      </a: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(R-squared)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1차</a:t>
                      </a:r>
                      <a:endParaRPr sz="16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 (국내치하 +국내사료)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96.15%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0.01%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98%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2차</a:t>
                      </a:r>
                      <a:endParaRPr sz="16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 (</a:t>
                      </a: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국내치하 +태국사료)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96.87%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53%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0.07%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3차 – 1번수조</a:t>
                      </a:r>
                      <a:endParaRPr sz="16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 </a:t>
                      </a: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(태국치하 +태국사료)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96.22%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0.09%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50%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/>
                        <a:t>3차 – 3번수조 </a:t>
                      </a:r>
                      <a:endParaRPr sz="16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(태국치하 +태국사료)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97.04%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0.06%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45%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4차 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(태국치하 +태국사료)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91.9%</a:t>
                      </a:r>
                      <a:endParaRPr sz="16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0.01%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93%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8" name="Google Shape;528;g27639635225_3_26"/>
          <p:cNvSpPr/>
          <p:nvPr/>
        </p:nvSpPr>
        <p:spPr>
          <a:xfrm>
            <a:off x="7411101" y="4460600"/>
            <a:ext cx="1050000" cy="79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g27639635225_3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27639635225_3_26"/>
          <p:cNvSpPr txBox="1"/>
          <p:nvPr/>
        </p:nvSpPr>
        <p:spPr>
          <a:xfrm>
            <a:off x="1032125" y="1922225"/>
            <a:ext cx="1001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</a:rPr>
              <a:t>Random Forest 기법으로 분석한 새우 실제 vs 예측 무게</a:t>
            </a:r>
            <a:r>
              <a:rPr lang="ko-KR" sz="3000" b="1">
                <a:solidFill>
                  <a:srgbClr val="2D263A"/>
                </a:solidFill>
              </a:rPr>
              <a:t> </a:t>
            </a:r>
            <a:endParaRPr b="1"/>
          </a:p>
        </p:txBody>
      </p:sp>
      <p:pic>
        <p:nvPicPr>
          <p:cNvPr id="531" name="Google Shape;531;g27639635225_3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225" y="4014763"/>
            <a:ext cx="5861375" cy="168756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27639635225_3_26"/>
          <p:cNvSpPr/>
          <p:nvPr/>
        </p:nvSpPr>
        <p:spPr>
          <a:xfrm>
            <a:off x="1230225" y="2799650"/>
            <a:ext cx="3984900" cy="554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</a:rPr>
              <a:t>시험용 데이터 선택 및 예측 수행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None/>
            </a:pP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7639635225_3_26"/>
          <p:cNvSpPr/>
          <p:nvPr/>
        </p:nvSpPr>
        <p:spPr>
          <a:xfrm>
            <a:off x="1230225" y="3265900"/>
            <a:ext cx="6447000" cy="738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dk1"/>
                </a:solidFill>
              </a:rPr>
              <a:t>훈련용 데이터 테스트 데이터 각 차수의 데이터를 사용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None/>
            </a:pP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7639635225_3_26"/>
          <p:cNvSpPr/>
          <p:nvPr/>
        </p:nvSpPr>
        <p:spPr>
          <a:xfrm>
            <a:off x="3479900" y="9219925"/>
            <a:ext cx="10871100" cy="554100"/>
          </a:xfrm>
          <a:prstGeom prst="roundRect">
            <a:avLst>
              <a:gd name="adj" fmla="val 16667"/>
            </a:avLst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200">
                <a:solidFill>
                  <a:schemeClr val="lt1"/>
                </a:solidFill>
              </a:rPr>
              <a:t>급격하게 새우의 중량이 증가한</a:t>
            </a:r>
            <a:r>
              <a:rPr lang="ko-KR" sz="2200" b="1">
                <a:solidFill>
                  <a:srgbClr val="FF7E27"/>
                </a:solidFill>
              </a:rPr>
              <a:t> </a:t>
            </a:r>
            <a:r>
              <a:rPr lang="ko-KR" sz="2200" b="1">
                <a:solidFill>
                  <a:srgbClr val="FF9954"/>
                </a:solidFill>
              </a:rPr>
              <a:t>2차 데이터의 오류가 상대적으로 높은 걸로 나옴</a:t>
            </a:r>
            <a:endParaRPr sz="2200">
              <a:solidFill>
                <a:srgbClr val="FF9954"/>
              </a:solidFill>
            </a:endParaRPr>
          </a:p>
        </p:txBody>
      </p:sp>
      <p:sp>
        <p:nvSpPr>
          <p:cNvPr id="535" name="Google Shape;535;g27639635225_3_26"/>
          <p:cNvSpPr/>
          <p:nvPr/>
        </p:nvSpPr>
        <p:spPr>
          <a:xfrm>
            <a:off x="1368325" y="7526725"/>
            <a:ext cx="16419000" cy="1095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ko-KR" sz="2000" dirty="0">
                <a:solidFill>
                  <a:schemeClr val="dk1"/>
                </a:solidFill>
              </a:rPr>
              <a:t>2차 데이터의 경우 짧은 시간안에 목표 중량에 빠르게 도달하였지만 그만큼 </a:t>
            </a:r>
            <a:r>
              <a:rPr lang="ko-KR" sz="2000" b="1" dirty="0">
                <a:solidFill>
                  <a:srgbClr val="FF9954"/>
                </a:solidFill>
              </a:rPr>
              <a:t>오차가 크고 설명력이 좋지 </a:t>
            </a:r>
            <a:r>
              <a:rPr lang="ko-KR" sz="2000" b="1" dirty="0" err="1">
                <a:solidFill>
                  <a:srgbClr val="FF9954"/>
                </a:solidFill>
              </a:rPr>
              <a:t>않은것으로</a:t>
            </a:r>
            <a:r>
              <a:rPr lang="ko-KR" sz="2000" b="1" dirty="0">
                <a:solidFill>
                  <a:srgbClr val="FF9954"/>
                </a:solidFill>
              </a:rPr>
              <a:t> 판단</a:t>
            </a:r>
            <a:endParaRPr sz="2000" dirty="0">
              <a:solidFill>
                <a:srgbClr val="FF9954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ko-KR" sz="2000" dirty="0">
                <a:solidFill>
                  <a:schemeClr val="dk1"/>
                </a:solidFill>
              </a:rPr>
              <a:t>1차, 4차 데이터의 경우 데이터가 상대적으로 충분하고 차근차근 중량이 증가하였기에 </a:t>
            </a:r>
            <a:r>
              <a:rPr lang="ko-KR" sz="2000" b="1" dirty="0">
                <a:solidFill>
                  <a:srgbClr val="FF9954"/>
                </a:solidFill>
              </a:rPr>
              <a:t>오차가 낮고 설명력이 크다고 나옴</a:t>
            </a:r>
            <a:endParaRPr sz="2000" dirty="0">
              <a:solidFill>
                <a:srgbClr val="FF9954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ko-KR" sz="2000" dirty="0">
                <a:solidFill>
                  <a:schemeClr val="dk1"/>
                </a:solidFill>
              </a:rPr>
              <a:t>3차-1번수조, 3차-3번수조 데이터의 경우 다른 데이터에 비해 데이터 양이 적어 </a:t>
            </a:r>
            <a:r>
              <a:rPr lang="ko-KR" sz="2000" b="1" dirty="0">
                <a:solidFill>
                  <a:srgbClr val="FF9954"/>
                </a:solidFill>
              </a:rPr>
              <a:t>다른 데이터 보다 설명력이 부족함</a:t>
            </a:r>
            <a:r>
              <a:rPr lang="ko-KR" sz="2000" dirty="0">
                <a:solidFill>
                  <a:schemeClr val="dk1"/>
                </a:solidFill>
              </a:rPr>
              <a:t> 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536" name="Google Shape;536;g27639635225_3_26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7639635225_4_176"/>
          <p:cNvSpPr/>
          <p:nvPr/>
        </p:nvSpPr>
        <p:spPr>
          <a:xfrm>
            <a:off x="12729825" y="6590800"/>
            <a:ext cx="4370100" cy="336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7639635225_4_176"/>
          <p:cNvSpPr txBox="1"/>
          <p:nvPr/>
        </p:nvSpPr>
        <p:spPr>
          <a:xfrm>
            <a:off x="1772456" y="603004"/>
            <a:ext cx="340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pic>
        <p:nvPicPr>
          <p:cNvPr id="543" name="Google Shape;543;g27639635225_4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7639635225_4_176"/>
          <p:cNvSpPr txBox="1"/>
          <p:nvPr/>
        </p:nvSpPr>
        <p:spPr>
          <a:xfrm>
            <a:off x="14351000" y="1018502"/>
            <a:ext cx="297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통계분석 By </a:t>
            </a:r>
            <a:r>
              <a:rPr lang="ko-KR" sz="1800">
                <a:solidFill>
                  <a:schemeClr val="dk1"/>
                </a:solidFill>
              </a:rPr>
              <a:t>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g27639635225_4_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27639635225_4_176"/>
          <p:cNvSpPr txBox="1"/>
          <p:nvPr/>
        </p:nvSpPr>
        <p:spPr>
          <a:xfrm>
            <a:off x="1032125" y="1922225"/>
            <a:ext cx="1001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dk1"/>
                </a:solidFill>
              </a:rPr>
              <a:t>Random Forest 기법으로 분석한 새우 실제 vs 예측 무게</a:t>
            </a: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47" name="Google Shape;547;g27639635225_4_176"/>
          <p:cNvSpPr txBox="1"/>
          <p:nvPr/>
        </p:nvSpPr>
        <p:spPr>
          <a:xfrm>
            <a:off x="12729825" y="6859450"/>
            <a:ext cx="4370100" cy="28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예측 정확도 평가 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그래프를 통해 예측과 실제 사의 거리가 작을수록 </a:t>
            </a:r>
            <a:r>
              <a:rPr lang="ko-KR" b="1">
                <a:solidFill>
                  <a:srgbClr val="FF9954"/>
                </a:solidFill>
              </a:rPr>
              <a:t>모델의 예측이 정확하다고 해석할 수 있음</a:t>
            </a:r>
            <a:endParaRPr b="1">
              <a:solidFill>
                <a:srgbClr val="FF995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데이터 변동성 파악 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그래프를 통해 일부 데이터 포인트는 예측이 정확하게 맞지만 </a:t>
            </a:r>
            <a:r>
              <a:rPr lang="ko-KR" b="1">
                <a:solidFill>
                  <a:srgbClr val="FF9954"/>
                </a:solidFill>
              </a:rPr>
              <a:t>다른 경우에는 차이가 있는 것을 확인할 수 있음</a:t>
            </a:r>
            <a:endParaRPr b="1">
              <a:solidFill>
                <a:srgbClr val="FF995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5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모델 개선 방향 제시 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그래프에서 예측이 실체와 차이가 나는 패턴을 확인하고 </a:t>
            </a:r>
            <a:r>
              <a:rPr lang="ko-KR" b="1">
                <a:solidFill>
                  <a:srgbClr val="FF9954"/>
                </a:solidFill>
              </a:rPr>
              <a:t>이를 통해 모델을 개선하기 위한 방향성이나 추가적인 튜닝 및 변수 선택을 고려 가능</a:t>
            </a:r>
            <a:endParaRPr b="1">
              <a:solidFill>
                <a:srgbClr val="FF9954"/>
              </a:solidFill>
            </a:endParaRPr>
          </a:p>
        </p:txBody>
      </p:sp>
      <p:pic>
        <p:nvPicPr>
          <p:cNvPr id="548" name="Google Shape;548;g27639635225_4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875" y="2658125"/>
            <a:ext cx="576000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27639635225_4_176"/>
          <p:cNvSpPr txBox="1"/>
          <p:nvPr/>
        </p:nvSpPr>
        <p:spPr>
          <a:xfrm>
            <a:off x="1772450" y="3650900"/>
            <a:ext cx="1341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1차</a:t>
            </a:r>
            <a:endParaRPr sz="3000"/>
          </a:p>
        </p:txBody>
      </p:sp>
      <p:pic>
        <p:nvPicPr>
          <p:cNvPr id="550" name="Google Shape;550;g27639635225_4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1375" y="2664675"/>
            <a:ext cx="576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7639635225_4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34875" y="2653550"/>
            <a:ext cx="576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27639635225_4_176"/>
          <p:cNvSpPr txBox="1"/>
          <p:nvPr/>
        </p:nvSpPr>
        <p:spPr>
          <a:xfrm>
            <a:off x="12749108" y="3650900"/>
            <a:ext cx="2214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3차 1번</a:t>
            </a:r>
            <a:endParaRPr sz="3000"/>
          </a:p>
        </p:txBody>
      </p:sp>
      <p:sp>
        <p:nvSpPr>
          <p:cNvPr id="553" name="Google Shape;553;g27639635225_4_176"/>
          <p:cNvSpPr txBox="1"/>
          <p:nvPr/>
        </p:nvSpPr>
        <p:spPr>
          <a:xfrm>
            <a:off x="7260763" y="3650900"/>
            <a:ext cx="1341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2차</a:t>
            </a:r>
            <a:endParaRPr sz="3000"/>
          </a:p>
        </p:txBody>
      </p:sp>
      <p:pic>
        <p:nvPicPr>
          <p:cNvPr id="554" name="Google Shape;554;g27639635225_4_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2125" y="6036425"/>
            <a:ext cx="576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7639635225_4_1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3500" y="6104225"/>
            <a:ext cx="576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27639635225_4_176"/>
          <p:cNvSpPr txBox="1"/>
          <p:nvPr/>
        </p:nvSpPr>
        <p:spPr>
          <a:xfrm>
            <a:off x="1772450" y="7122250"/>
            <a:ext cx="1615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3차 3번</a:t>
            </a:r>
            <a:endParaRPr sz="3000"/>
          </a:p>
        </p:txBody>
      </p:sp>
      <p:sp>
        <p:nvSpPr>
          <p:cNvPr id="557" name="Google Shape;557;g27639635225_4_176"/>
          <p:cNvSpPr txBox="1"/>
          <p:nvPr/>
        </p:nvSpPr>
        <p:spPr>
          <a:xfrm>
            <a:off x="7260775" y="7122250"/>
            <a:ext cx="1341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/>
              <a:t>4차</a:t>
            </a:r>
            <a:endParaRPr sz="3000"/>
          </a:p>
        </p:txBody>
      </p:sp>
      <p:sp>
        <p:nvSpPr>
          <p:cNvPr id="558" name="Google Shape;558;g27639635225_4_176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8"/>
          <p:cNvSpPr txBox="1"/>
          <p:nvPr/>
        </p:nvSpPr>
        <p:spPr>
          <a:xfrm>
            <a:off x="1772449" y="603000"/>
            <a:ext cx="705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분석활용 및 기대효과</a:t>
            </a:r>
            <a:endParaRPr/>
          </a:p>
        </p:txBody>
      </p:sp>
      <p:pic>
        <p:nvPicPr>
          <p:cNvPr id="564" name="Google Shape;5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999" y="3429648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8"/>
          <p:cNvSpPr txBox="1"/>
          <p:nvPr/>
        </p:nvSpPr>
        <p:spPr>
          <a:xfrm>
            <a:off x="1148569" y="3262538"/>
            <a:ext cx="16935900" cy="5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 sz="3000">
              <a:solidFill>
                <a:srgbClr val="2D263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endParaRPr sz="3000">
              <a:solidFill>
                <a:srgbClr val="2D263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D263A"/>
              </a:buClr>
              <a:buSzPts val="3000"/>
              <a:buFont typeface="Noto Sans Symbols"/>
              <a:buChar char="✔"/>
            </a:pP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등분산 검정 /  ANOVA를 통해 집단 간 차이가 있다는 것을 확인함.(</a:t>
            </a:r>
            <a:r>
              <a:rPr lang="ko-KR" sz="3000">
                <a:solidFill>
                  <a:srgbClr val="2D263A"/>
                </a:solidFill>
              </a:rPr>
              <a:t>P-Value=0.0018)</a:t>
            </a:r>
            <a:b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즉 치하, </a:t>
            </a:r>
            <a:r>
              <a:rPr lang="ko-KR" sz="3000" b="1">
                <a:solidFill>
                  <a:srgbClr val="FF7E27"/>
                </a:solidFill>
              </a:rPr>
              <a:t>사료에 따라 새우 성장 속도가 다르다는 것을 알 수 있음</a:t>
            </a: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>
              <a:solidFill>
                <a:srgbClr val="2D263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D263A"/>
              </a:buClr>
              <a:buSzPts val="3000"/>
              <a:buFont typeface="Noto Sans Symbols"/>
              <a:buChar char="✔"/>
            </a:pP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추가적으로 주어진 환경에서 특정 중량에 걸리는 기간을 예측하고자 Gradient Boosting 모델을</a:t>
            </a:r>
            <a:b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통해 </a:t>
            </a:r>
            <a:r>
              <a:rPr lang="ko-KR" sz="3000" b="1">
                <a:solidFill>
                  <a:srgbClr val="FF7E27"/>
                </a:solidFill>
              </a:rPr>
              <a:t>예측한 결과 실제 값과는 큰 차이를 보임</a:t>
            </a:r>
            <a:endParaRPr sz="3000" b="1">
              <a:solidFill>
                <a:srgbClr val="FF7E27"/>
              </a:solidFill>
            </a:endParaRPr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endParaRPr sz="3000">
              <a:solidFill>
                <a:srgbClr val="2D263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D263A"/>
              </a:buClr>
              <a:buSzPts val="3000"/>
              <a:buFont typeface="Noto Sans Symbols"/>
              <a:buChar char="✔"/>
            </a:pP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이 점을 개선하고자 작은 데이터셋에서도 안정적인 성능을 보이고 상대적으로 과적합에 덜</a:t>
            </a:r>
            <a:b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민감한 </a:t>
            </a:r>
            <a:r>
              <a:rPr lang="ko-KR" sz="3000" b="1">
                <a:solidFill>
                  <a:srgbClr val="FF7E27"/>
                </a:solidFill>
              </a:rPr>
              <a:t>Random Forest 모델을 사용하여 예측한 결과 대부분 정확한 값을 반환함</a:t>
            </a:r>
            <a:endParaRPr sz="3000" b="1">
              <a:solidFill>
                <a:srgbClr val="FF7E27"/>
              </a:solidFill>
            </a:endParaRPr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>
              <a:solidFill>
                <a:srgbClr val="2D26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8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/>
          </a:p>
        </p:txBody>
      </p:sp>
      <p:pic>
        <p:nvPicPr>
          <p:cNvPr id="567" name="Google Shape;5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8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"/>
          <p:cNvSpPr/>
          <p:nvPr/>
        </p:nvSpPr>
        <p:spPr>
          <a:xfrm>
            <a:off x="9486625" y="2661875"/>
            <a:ext cx="8272200" cy="6408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9"/>
          <p:cNvSpPr/>
          <p:nvPr/>
        </p:nvSpPr>
        <p:spPr>
          <a:xfrm>
            <a:off x="391675" y="2661875"/>
            <a:ext cx="8977800" cy="6408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9"/>
          <p:cNvSpPr txBox="1"/>
          <p:nvPr/>
        </p:nvSpPr>
        <p:spPr>
          <a:xfrm>
            <a:off x="1772449" y="603000"/>
            <a:ext cx="7315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분석활용 및 기대효과</a:t>
            </a:r>
            <a:endParaRPr/>
          </a:p>
        </p:txBody>
      </p:sp>
      <p:pic>
        <p:nvPicPr>
          <p:cNvPr id="576" name="Google Shape;5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022" y="221075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9"/>
          <p:cNvSpPr txBox="1"/>
          <p:nvPr/>
        </p:nvSpPr>
        <p:spPr>
          <a:xfrm>
            <a:off x="744775" y="2023625"/>
            <a:ext cx="8511300" cy="6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2D263A"/>
                </a:solidFill>
              </a:rPr>
              <a:t> 한계점 </a:t>
            </a:r>
            <a:endParaRPr sz="3000" b="1">
              <a:solidFill>
                <a:srgbClr val="2D263A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2D263A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ko-KR" sz="28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데이터의 양 </a:t>
            </a:r>
            <a:r>
              <a:rPr lang="ko-KR" sz="24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ko-KR" sz="24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8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 b="1">
                <a:solidFill>
                  <a:srgbClr val="FF7E27"/>
                </a:solidFill>
              </a:rPr>
              <a:t>새우 양식 데이터가 너무 적음</a:t>
            </a:r>
            <a:r>
              <a:rPr lang="ko-KR" sz="18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, 복잡한 모델을 사용할 경우 과적합의 위험이 있음</a:t>
            </a:r>
            <a:br>
              <a:rPr lang="ko-KR" sz="18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rgbClr val="2D263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D263A"/>
              </a:buClr>
              <a:buSzPts val="2800"/>
              <a:buFont typeface="Noto Sans Symbols"/>
              <a:buChar char="✔"/>
            </a:pPr>
            <a:r>
              <a:rPr lang="ko-KR" sz="2800" b="1">
                <a:solidFill>
                  <a:srgbClr val="2D26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이상치 및 유효성 </a:t>
            </a:r>
            <a:r>
              <a:rPr lang="ko-KR" sz="28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ko-KR" sz="18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8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국내새우+국내사료”와 “국내새우+태국사료” 같은 경우 각각 한번의 실험 결과 밖에 없기 때문에 </a:t>
            </a:r>
            <a:r>
              <a:rPr lang="ko-KR" sz="1800" b="1">
                <a:solidFill>
                  <a:srgbClr val="FF7E27"/>
                </a:solidFill>
              </a:rPr>
              <a:t>관측치의 유효성과 이상치 존재 여부 확인이 어려움</a:t>
            </a:r>
            <a:endParaRPr sz="1800" b="1">
              <a:solidFill>
                <a:srgbClr val="FF7E27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D263A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D263A"/>
              </a:buClr>
              <a:buSzPts val="2800"/>
              <a:buFont typeface="Noto Sans Symbols"/>
              <a:buChar char="✔"/>
            </a:pPr>
            <a:r>
              <a:rPr lang="ko-KR" sz="2800" b="1">
                <a:solidFill>
                  <a:srgbClr val="2D26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변수 간 상호작용 </a:t>
            </a:r>
            <a:r>
              <a:rPr lang="ko-KR" sz="28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ko-KR" sz="18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8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대부분의 변수들이 자연변수이기 때문에</a:t>
            </a:r>
            <a:r>
              <a:rPr lang="ko-KR" sz="1800" b="1">
                <a:solidFill>
                  <a:srgbClr val="2D263A"/>
                </a:solidFill>
              </a:rPr>
              <a:t> </a:t>
            </a:r>
            <a:r>
              <a:rPr lang="ko-KR" sz="1800" b="1">
                <a:solidFill>
                  <a:schemeClr val="accent2"/>
                </a:solidFill>
              </a:rPr>
              <a:t>데이터 분석 시 자연변수 간의 복잡한 상호작용을 고려하기 어려움</a:t>
            </a:r>
            <a:endParaRPr sz="1800" b="1">
              <a:solidFill>
                <a:schemeClr val="accent2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D263A"/>
              </a:buClr>
              <a:buSzPts val="2800"/>
              <a:buFont typeface="Noto Sans Symbols"/>
              <a:buChar char="✔"/>
            </a:pPr>
            <a:r>
              <a:rPr lang="ko-KR" sz="2800" b="1">
                <a:solidFill>
                  <a:srgbClr val="2D26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외부 요인</a:t>
            </a: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8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데이터에 포함되지 않은 외부 요인(예: 빛의 양, 다른 환경 요인 등)이 새우의 성장에 영향을 줄 가능성이 있어 </a:t>
            </a:r>
            <a:r>
              <a:rPr lang="ko-KR" sz="1800" b="1">
                <a:solidFill>
                  <a:schemeClr val="accent2"/>
                </a:solidFill>
              </a:rPr>
              <a:t>완전한 분석이 어려울 수 있음</a:t>
            </a:r>
            <a:endParaRPr sz="18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9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/>
          </a:p>
        </p:txBody>
      </p:sp>
      <p:pic>
        <p:nvPicPr>
          <p:cNvPr id="579" name="Google Shape;57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19"/>
          <p:cNvGrpSpPr/>
          <p:nvPr/>
        </p:nvGrpSpPr>
        <p:grpSpPr>
          <a:xfrm>
            <a:off x="9939658" y="1875979"/>
            <a:ext cx="7819200" cy="6926417"/>
            <a:chOff x="10015800" y="1875975"/>
            <a:chExt cx="8640000" cy="7712300"/>
          </a:xfrm>
        </p:grpSpPr>
        <p:sp>
          <p:nvSpPr>
            <p:cNvPr id="581" name="Google Shape;581;p19"/>
            <p:cNvSpPr txBox="1"/>
            <p:nvPr/>
          </p:nvSpPr>
          <p:spPr>
            <a:xfrm>
              <a:off x="10015800" y="2661875"/>
              <a:ext cx="8640000" cy="69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4572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63A"/>
                </a:buClr>
                <a:buSzPts val="2800"/>
                <a:buFont typeface="Noto Sans Symbols"/>
                <a:buChar char="✔"/>
              </a:pPr>
              <a:r>
                <a:rPr 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더 많은 새우 양식을 통해</a:t>
              </a:r>
              <a:r>
                <a:rPr lang="ko-KR" sz="1800" b="1" dirty="0">
                  <a:solidFill>
                    <a:srgbClr val="FF7E27"/>
                  </a:solidFill>
                  <a:latin typeface="Arial"/>
                  <a:ea typeface="Arial"/>
                  <a:cs typeface="Arial"/>
                  <a:sym typeface="Arial"/>
                </a:rPr>
                <a:t> 추가 데이터 확보</a:t>
              </a:r>
              <a:endParaRPr sz="3000" dirty="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4572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63A"/>
                </a:buClr>
                <a:buSzPts val="2800"/>
                <a:buFont typeface="Noto Sans Symbols"/>
                <a:buChar char="✔"/>
              </a:pPr>
              <a:r>
                <a:rPr lang="ko-KR" sz="1800" b="1" dirty="0">
                  <a:solidFill>
                    <a:schemeClr val="dk1"/>
                  </a:solidFill>
                </a:rPr>
                <a:t>변수들의</a:t>
              </a:r>
              <a:r>
                <a:rPr lang="ko-KR" sz="1800" b="1" dirty="0">
                  <a:solidFill>
                    <a:srgbClr val="FF7E27"/>
                  </a:solidFill>
                </a:rPr>
                <a:t> 상호작용 항을 추가</a:t>
              </a:r>
              <a:r>
                <a:rPr lang="ko-KR" sz="3000" dirty="0">
                  <a:solidFill>
                    <a:srgbClr val="2D263A"/>
                  </a:solidFill>
                </a:rPr>
                <a:t> </a:t>
              </a:r>
              <a:endParaRPr sz="3000" dirty="0">
                <a:solidFill>
                  <a:srgbClr val="2D263A"/>
                </a:solidFill>
              </a:endParaRPr>
            </a:p>
            <a:p>
              <a:pPr marL="457200" marR="0" lvl="0" indent="-4572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63A"/>
                </a:buClr>
                <a:buSzPts val="2800"/>
                <a:buFont typeface="Noto Sans Symbols"/>
                <a:buChar char="✔"/>
              </a:pPr>
              <a:r>
                <a:rPr lang="ko-KR" sz="1800" b="1" dirty="0" err="1">
                  <a:solidFill>
                    <a:schemeClr val="dk1"/>
                  </a:solidFill>
                </a:rPr>
                <a:t>의사결정트리</a:t>
              </a:r>
              <a:r>
                <a:rPr lang="ko-KR" sz="1800" b="1" dirty="0">
                  <a:solidFill>
                    <a:schemeClr val="dk1"/>
                  </a:solidFill>
                </a:rPr>
                <a:t>, 랜덤 포레스트 등의 모델을 사용</a:t>
              </a:r>
              <a:r>
                <a:rPr lang="ko-KR" sz="1800" b="1" dirty="0">
                  <a:solidFill>
                    <a:srgbClr val="2D263A"/>
                  </a:solidFill>
                </a:rPr>
                <a:t>하여 변수 간의 상호작용을 </a:t>
              </a:r>
              <a:br>
                <a:rPr lang="ko-KR" sz="1800" b="1" dirty="0">
                  <a:solidFill>
                    <a:srgbClr val="2D263A"/>
                  </a:solidFill>
                </a:rPr>
              </a:br>
              <a:r>
                <a:rPr lang="ko-KR" sz="1800" b="1" dirty="0">
                  <a:solidFill>
                    <a:srgbClr val="2D263A"/>
                  </a:solidFill>
                </a:rPr>
                <a:t>자동으로 고려</a:t>
              </a:r>
              <a:endParaRPr sz="1800" b="1" dirty="0">
                <a:solidFill>
                  <a:srgbClr val="2D263A"/>
                </a:solidFill>
              </a:endParaRPr>
            </a:p>
            <a:p>
              <a:pPr marL="457200" marR="0" lvl="0" indent="-4572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63A"/>
                </a:buClr>
                <a:buSzPts val="2800"/>
                <a:buFont typeface="Noto Sans Symbols"/>
                <a:buChar char="✔"/>
              </a:pPr>
              <a:r>
                <a:rPr lang="ko-KR" sz="1800" b="1" dirty="0">
                  <a:solidFill>
                    <a:srgbClr val="2D263A"/>
                  </a:solidFill>
                  <a:latin typeface="Arial"/>
                  <a:ea typeface="Arial"/>
                  <a:cs typeface="Arial"/>
                  <a:sym typeface="Arial"/>
                </a:rPr>
                <a:t> 분석에 영향을 미칠 수 </a:t>
              </a:r>
              <a:r>
                <a:rPr lang="ko-KR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있는</a:t>
              </a:r>
              <a:r>
                <a:rPr lang="ko-KR" sz="1800" b="1" dirty="0">
                  <a:solidFill>
                    <a:srgbClr val="FF7E27"/>
                  </a:solidFill>
                  <a:latin typeface="Arial"/>
                  <a:ea typeface="Arial"/>
                  <a:cs typeface="Arial"/>
                  <a:sym typeface="Arial"/>
                </a:rPr>
                <a:t> 외부 요인에 대한 데이터를 추가로 수집</a:t>
              </a:r>
              <a:endParaRPr sz="1800" b="1" dirty="0">
                <a:solidFill>
                  <a:srgbClr val="FF7E27"/>
                </a:solidFill>
              </a:endParaRPr>
            </a:p>
            <a:p>
              <a:pPr marL="457200" marR="0" lvl="0" indent="-4572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Char char="✔"/>
              </a:pPr>
              <a:r>
                <a:rPr lang="ko-KR" sz="1800" b="1" dirty="0">
                  <a:solidFill>
                    <a:schemeClr val="dk1"/>
                  </a:solidFill>
                </a:rPr>
                <a:t> 해당 분야의 </a:t>
              </a:r>
              <a:r>
                <a:rPr lang="ko-KR" sz="1800" b="1" dirty="0">
                  <a:solidFill>
                    <a:schemeClr val="accent2"/>
                  </a:solidFill>
                </a:rPr>
                <a:t>전문가와 협력</a:t>
              </a:r>
              <a:r>
                <a:rPr lang="ko-KR" sz="1800" b="1" dirty="0">
                  <a:solidFill>
                    <a:schemeClr val="dk1"/>
                  </a:solidFill>
                </a:rPr>
                <a:t>하여 미처 고려하지 못한 중요한 변수나</a:t>
              </a:r>
              <a:endParaRPr sz="1800" b="1" dirty="0">
                <a:solidFill>
                  <a:schemeClr val="dk1"/>
                </a:solidFill>
              </a:endParaRPr>
            </a:p>
            <a:p>
              <a:pPr marL="4572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dk1"/>
                  </a:solidFill>
                </a:rPr>
                <a:t>  요인을 파악하고 이를 분석에 반영하는 것이 좋습니다.</a:t>
              </a:r>
              <a:endParaRPr sz="1800" b="1" dirty="0">
                <a:solidFill>
                  <a:schemeClr val="dk1"/>
                </a:solidFill>
              </a:endParaRPr>
            </a:p>
            <a:p>
              <a:pPr marL="457200" marR="0" lvl="0" indent="-469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Char char="✔"/>
              </a:pPr>
              <a:r>
                <a:rPr lang="ko-KR" sz="1800" b="1" dirty="0">
                  <a:solidFill>
                    <a:schemeClr val="dk1"/>
                  </a:solidFill>
                </a:rPr>
                <a:t>박스 플롯, </a:t>
              </a:r>
              <a:r>
                <a:rPr lang="ko-KR" sz="1800" b="1" dirty="0" err="1">
                  <a:solidFill>
                    <a:schemeClr val="dk1"/>
                  </a:solidFill>
                </a:rPr>
                <a:t>산점도</a:t>
              </a:r>
              <a:r>
                <a:rPr lang="ko-KR" sz="1800" b="1" dirty="0">
                  <a:solidFill>
                    <a:schemeClr val="dk1"/>
                  </a:solidFill>
                </a:rPr>
                <a:t> 등의 시각화 도구나, IQR(</a:t>
              </a:r>
              <a:r>
                <a:rPr lang="ko-KR" sz="1800" b="1" dirty="0" err="1">
                  <a:solidFill>
                    <a:schemeClr val="dk1"/>
                  </a:solidFill>
                </a:rPr>
                <a:t>Interquartile</a:t>
              </a:r>
              <a:r>
                <a:rPr lang="ko-KR" sz="1800" b="1" dirty="0">
                  <a:solidFill>
                    <a:schemeClr val="dk1"/>
                  </a:solidFill>
                </a:rPr>
                <a:t> </a:t>
              </a:r>
              <a:r>
                <a:rPr lang="ko-KR" sz="1800" b="1" dirty="0" err="1">
                  <a:solidFill>
                    <a:schemeClr val="dk1"/>
                  </a:solidFill>
                </a:rPr>
                <a:t>Range</a:t>
              </a:r>
              <a:r>
                <a:rPr lang="ko-KR" sz="1800" b="1" dirty="0">
                  <a:solidFill>
                    <a:schemeClr val="dk1"/>
                  </a:solidFill>
                </a:rPr>
                <a:t>) 방법, </a:t>
              </a:r>
              <a:br>
                <a:rPr lang="ko-KR" sz="1800" b="1" dirty="0">
                  <a:solidFill>
                    <a:schemeClr val="dk1"/>
                  </a:solidFill>
                </a:rPr>
              </a:br>
              <a:r>
                <a:rPr lang="ko-KR" sz="1800" b="1" dirty="0" err="1">
                  <a:solidFill>
                    <a:schemeClr val="dk1"/>
                  </a:solidFill>
                </a:rPr>
                <a:t>Z-score</a:t>
              </a:r>
              <a:r>
                <a:rPr lang="ko-KR" sz="1800" b="1" dirty="0">
                  <a:solidFill>
                    <a:schemeClr val="dk1"/>
                  </a:solidFill>
                </a:rPr>
                <a:t> 방법 등을 사용하여 </a:t>
              </a:r>
              <a:r>
                <a:rPr lang="ko-KR" sz="1800" b="1" dirty="0">
                  <a:solidFill>
                    <a:srgbClr val="FF9954"/>
                  </a:solidFill>
                </a:rPr>
                <a:t>이상치 탐지 가능</a:t>
              </a:r>
              <a:endParaRPr sz="1800" b="1" dirty="0">
                <a:solidFill>
                  <a:srgbClr val="FF9954"/>
                </a:solidFill>
              </a:endParaRPr>
            </a:p>
            <a:p>
              <a:pPr marL="457200" marR="0" lvl="0" indent="-469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Char char="✔"/>
              </a:pPr>
              <a:r>
                <a:rPr lang="ko-KR" sz="1800" b="1" dirty="0">
                  <a:solidFill>
                    <a:schemeClr val="dk1"/>
                  </a:solidFill>
                </a:rPr>
                <a:t> 이상치를 제거하거나, 중앙값, 평균값 등으로 대체</a:t>
              </a:r>
              <a:r>
                <a:rPr lang="ko-KR" sz="1800" b="1" dirty="0">
                  <a:solidFill>
                    <a:srgbClr val="FF7E27"/>
                  </a:solidFill>
                </a:rPr>
                <a:t> </a:t>
              </a:r>
              <a:r>
                <a:rPr lang="ko-KR" sz="1800" b="1" dirty="0">
                  <a:solidFill>
                    <a:schemeClr val="dk1"/>
                  </a:solidFill>
                </a:rPr>
                <a:t>또는 이상치가 유의미할 경우 그대로 쓰는 방법 고려 가능</a:t>
              </a:r>
              <a:endParaRPr sz="1800" b="1" dirty="0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</a:endParaRPr>
            </a:p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</a:endParaRPr>
            </a:p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</a:endParaRPr>
            </a:p>
          </p:txBody>
        </p:sp>
        <p:sp>
          <p:nvSpPr>
            <p:cNvPr id="582" name="Google Shape;582;p19"/>
            <p:cNvSpPr txBox="1"/>
            <p:nvPr/>
          </p:nvSpPr>
          <p:spPr>
            <a:xfrm>
              <a:off x="10023750" y="1875975"/>
              <a:ext cx="3000000" cy="7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>
                  <a:solidFill>
                    <a:srgbClr val="2D263A"/>
                  </a:solidFill>
                </a:rPr>
                <a:t>해결방안 </a:t>
              </a:r>
              <a:endParaRPr/>
            </a:p>
          </p:txBody>
        </p:sp>
      </p:grpSp>
      <p:pic>
        <p:nvPicPr>
          <p:cNvPr id="583" name="Google Shape;58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721657">
            <a:off x="9784122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9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0"/>
          <p:cNvSpPr/>
          <p:nvPr/>
        </p:nvSpPr>
        <p:spPr>
          <a:xfrm>
            <a:off x="10363425" y="6294625"/>
            <a:ext cx="6395100" cy="2669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0"/>
          <p:cNvSpPr/>
          <p:nvPr/>
        </p:nvSpPr>
        <p:spPr>
          <a:xfrm>
            <a:off x="10363425" y="3350875"/>
            <a:ext cx="6395100" cy="2669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0"/>
          <p:cNvSpPr/>
          <p:nvPr/>
        </p:nvSpPr>
        <p:spPr>
          <a:xfrm>
            <a:off x="1623350" y="3350863"/>
            <a:ext cx="6012300" cy="2669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0"/>
          <p:cNvSpPr/>
          <p:nvPr/>
        </p:nvSpPr>
        <p:spPr>
          <a:xfrm>
            <a:off x="1623350" y="6294650"/>
            <a:ext cx="6012300" cy="2669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0"/>
          <p:cNvSpPr txBox="1"/>
          <p:nvPr/>
        </p:nvSpPr>
        <p:spPr>
          <a:xfrm>
            <a:off x="1772448" y="603000"/>
            <a:ext cx="6168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분석활용 및 기대효과</a:t>
            </a:r>
            <a:endParaRPr/>
          </a:p>
        </p:txBody>
      </p:sp>
      <p:pic>
        <p:nvPicPr>
          <p:cNvPr id="594" name="Google Shape;59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6" y="2491817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0"/>
          <p:cNvSpPr txBox="1"/>
          <p:nvPr/>
        </p:nvSpPr>
        <p:spPr>
          <a:xfrm>
            <a:off x="1772450" y="3602675"/>
            <a:ext cx="5667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ko-KR" sz="28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최적의 양식 조건 파악 </a:t>
            </a:r>
            <a:r>
              <a:rPr lang="ko-KR" sz="24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ko-KR" sz="24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8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데이터에서 다양한 환경 변수들 (온도, pH, 염도, 용존 산소량 등)이 새우의 성장에 어떤 영향을 미치는지 파악하여 </a:t>
            </a:r>
            <a:r>
              <a:rPr lang="ko-KR" sz="1800" b="1">
                <a:solidFill>
                  <a:schemeClr val="accent2"/>
                </a:solidFill>
              </a:rPr>
              <a:t>빠른 성장을 위한 최적의 양식 조건을 도출</a:t>
            </a:r>
            <a:endParaRPr sz="3000">
              <a:solidFill>
                <a:srgbClr val="2D26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0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/>
          </a:p>
        </p:txBody>
      </p:sp>
      <p:pic>
        <p:nvPicPr>
          <p:cNvPr id="597" name="Google Shape;59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20"/>
          <p:cNvSpPr txBox="1"/>
          <p:nvPr/>
        </p:nvSpPr>
        <p:spPr>
          <a:xfrm>
            <a:off x="1010758" y="2265188"/>
            <a:ext cx="258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2D263A"/>
                </a:solidFill>
              </a:rPr>
              <a:t> 기대효과</a:t>
            </a:r>
            <a:endParaRPr sz="3000">
              <a:solidFill>
                <a:srgbClr val="2D26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0"/>
          <p:cNvSpPr txBox="1"/>
          <p:nvPr/>
        </p:nvSpPr>
        <p:spPr>
          <a:xfrm>
            <a:off x="10547525" y="6629225"/>
            <a:ext cx="6395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2D263A"/>
              </a:buClr>
              <a:buSzPts val="2800"/>
              <a:buFont typeface="Noto Sans Symbols"/>
              <a:buChar char="✔"/>
            </a:pPr>
            <a:r>
              <a:rPr lang="ko-KR" sz="28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위험 요인 감지:</a:t>
            </a:r>
            <a:br>
              <a:rPr lang="ko-KR" sz="18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-KR" sz="1800" b="1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8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암모니아나 아질산과 같은 농도가 높아질 경우 새우의 성장에 부정적인 영향을 미치기 때문에 이러한 </a:t>
            </a:r>
            <a:r>
              <a:rPr lang="ko-KR" sz="1800" b="1">
                <a:solidFill>
                  <a:schemeClr val="accent2"/>
                </a:solidFill>
              </a:rPr>
              <a:t>위험 요인을 미리 감지, 적절한 조치를 취하는 데 도움</a:t>
            </a:r>
            <a:endParaRPr sz="3000">
              <a:solidFill>
                <a:srgbClr val="2D26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0"/>
          <p:cNvSpPr txBox="1"/>
          <p:nvPr/>
        </p:nvSpPr>
        <p:spPr>
          <a:xfrm>
            <a:off x="1795850" y="6629225"/>
            <a:ext cx="56673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ko-KR" sz="2800" b="1">
                <a:solidFill>
                  <a:schemeClr val="dk1"/>
                </a:solidFill>
                <a:highlight>
                  <a:schemeClr val="lt1"/>
                </a:highlight>
              </a:rPr>
              <a:t>경제적 이익</a:t>
            </a:r>
            <a:r>
              <a:rPr lang="ko-KR" sz="2800">
                <a:solidFill>
                  <a:schemeClr val="dk1"/>
                </a:solidFill>
                <a:highlight>
                  <a:schemeClr val="lt1"/>
                </a:highlight>
              </a:rPr>
              <a:t>:</a:t>
            </a:r>
            <a:br>
              <a:rPr lang="ko-KR" sz="1800">
                <a:solidFill>
                  <a:srgbClr val="2D263A"/>
                </a:solidFill>
              </a:rPr>
            </a:br>
            <a:br>
              <a:rPr lang="ko-KR" sz="1800">
                <a:solidFill>
                  <a:srgbClr val="2D263A"/>
                </a:solidFill>
              </a:rPr>
            </a:br>
            <a:r>
              <a:rPr lang="ko-KR" sz="1800">
                <a:solidFill>
                  <a:srgbClr val="2D263A"/>
                </a:solidFill>
              </a:rPr>
              <a:t>최적의 양식 조건과 먹이 전략을 도출하여 적용함으로써, 새우의 성장률을 향상시킬 수 있습니다. 이는 </a:t>
            </a:r>
            <a:r>
              <a:rPr lang="ko-KR" sz="1800" b="1">
                <a:solidFill>
                  <a:schemeClr val="accent2"/>
                </a:solidFill>
              </a:rPr>
              <a:t>양식장의 생산성을 높여 경제적 이익을 증대 가능</a:t>
            </a:r>
            <a:br>
              <a:rPr lang="ko-KR" sz="3000">
                <a:solidFill>
                  <a:schemeClr val="accent2"/>
                </a:solidFill>
              </a:rPr>
            </a:br>
            <a:endParaRPr/>
          </a:p>
        </p:txBody>
      </p:sp>
      <p:sp>
        <p:nvSpPr>
          <p:cNvPr id="601" name="Google Shape;601;p20"/>
          <p:cNvSpPr txBox="1"/>
          <p:nvPr/>
        </p:nvSpPr>
        <p:spPr>
          <a:xfrm>
            <a:off x="10547525" y="3602675"/>
            <a:ext cx="52833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ko-KR" sz="2800" b="1">
                <a:solidFill>
                  <a:schemeClr val="dk1"/>
                </a:solidFill>
                <a:highlight>
                  <a:schemeClr val="lt1"/>
                </a:highlight>
              </a:rPr>
              <a:t>먹이의 효과 분석:</a:t>
            </a:r>
            <a:br>
              <a:rPr lang="ko-KR" sz="3000">
                <a:solidFill>
                  <a:srgbClr val="2D263A"/>
                </a:solidFill>
              </a:rPr>
            </a:br>
            <a:br>
              <a:rPr lang="ko-KR" sz="1800">
                <a:solidFill>
                  <a:srgbClr val="2D263A"/>
                </a:solidFill>
              </a:rPr>
            </a:br>
            <a:r>
              <a:rPr lang="ko-KR" sz="1800">
                <a:solidFill>
                  <a:srgbClr val="2D263A"/>
                </a:solidFill>
              </a:rPr>
              <a:t>다양한 먹이 유형(feedType)과 먹이의 양(feeds)에 따른 새우의 성장률 변화를 분석하여,</a:t>
            </a:r>
            <a:r>
              <a:rPr lang="ko-KR" sz="1800" b="1">
                <a:solidFill>
                  <a:srgbClr val="2D263A"/>
                </a:solidFill>
              </a:rPr>
              <a:t> </a:t>
            </a:r>
            <a:r>
              <a:rPr lang="ko-KR" sz="1800" b="1">
                <a:solidFill>
                  <a:schemeClr val="accent2"/>
                </a:solidFill>
              </a:rPr>
              <a:t>가장 효과적인 먹이 전략을 도출</a:t>
            </a:r>
            <a:endParaRPr/>
          </a:p>
        </p:txBody>
      </p:sp>
      <p:sp>
        <p:nvSpPr>
          <p:cNvPr id="602" name="Google Shape;602;p20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27639635225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9690" y="2653740"/>
            <a:ext cx="1670266" cy="161171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27639635225_0_3"/>
          <p:cNvSpPr txBox="1"/>
          <p:nvPr/>
        </p:nvSpPr>
        <p:spPr>
          <a:xfrm>
            <a:off x="8370125" y="4930063"/>
            <a:ext cx="230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dk1"/>
                </a:solidFill>
              </a:rPr>
              <a:t>QnA</a:t>
            </a:r>
            <a:endParaRPr/>
          </a:p>
        </p:txBody>
      </p:sp>
      <p:grpSp>
        <p:nvGrpSpPr>
          <p:cNvPr id="610" name="Google Shape;610;g27639635225_0_3"/>
          <p:cNvGrpSpPr/>
          <p:nvPr/>
        </p:nvGrpSpPr>
        <p:grpSpPr>
          <a:xfrm>
            <a:off x="-4170452" y="916736"/>
            <a:ext cx="9042456" cy="9042456"/>
            <a:chOff x="-4226122" y="916736"/>
            <a:chExt cx="9042456" cy="9042456"/>
          </a:xfrm>
        </p:grpSpPr>
        <p:pic>
          <p:nvPicPr>
            <p:cNvPr id="611" name="Google Shape;611;g27639635225_0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4226122" y="916736"/>
              <a:ext cx="9042456" cy="9042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g27639635225_0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60614" y="2882243"/>
              <a:ext cx="4521228" cy="45212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3" name="Google Shape;613;g27639635225_0_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55917" y="9475416"/>
            <a:ext cx="1677739" cy="1677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g27639635225_0_3"/>
          <p:cNvGrpSpPr/>
          <p:nvPr/>
        </p:nvGrpSpPr>
        <p:grpSpPr>
          <a:xfrm>
            <a:off x="610512" y="7244133"/>
            <a:ext cx="1705772" cy="1705772"/>
            <a:chOff x="610512" y="7244133"/>
            <a:chExt cx="1705772" cy="1705772"/>
          </a:xfrm>
        </p:grpSpPr>
        <p:pic>
          <p:nvPicPr>
            <p:cNvPr id="615" name="Google Shape;615;g27639635225_0_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0512" y="7244133"/>
              <a:ext cx="1705772" cy="1705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g27639635225_0_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81285" y="7614906"/>
              <a:ext cx="852886" cy="8528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7" name="Google Shape;617;g27639635225_0_3"/>
          <p:cNvGrpSpPr/>
          <p:nvPr/>
        </p:nvGrpSpPr>
        <p:grpSpPr>
          <a:xfrm>
            <a:off x="193702" y="-1824878"/>
            <a:ext cx="7292659" cy="7292659"/>
            <a:chOff x="138032" y="-1824878"/>
            <a:chExt cx="7292659" cy="7292659"/>
          </a:xfrm>
        </p:grpSpPr>
        <p:pic>
          <p:nvPicPr>
            <p:cNvPr id="618" name="Google Shape;618;g27639635225_0_3"/>
            <p:cNvPicPr preferRelativeResize="0"/>
            <p:nvPr/>
          </p:nvPicPr>
          <p:blipFill rotWithShape="1">
            <a:blip r:embed="rId9">
              <a:alphaModFix/>
            </a:blip>
            <a:srcRect l="11720" t="7680" r="-11720" b="-7679"/>
            <a:stretch/>
          </p:blipFill>
          <p:spPr>
            <a:xfrm>
              <a:off x="138032" y="-1824878"/>
              <a:ext cx="7292659" cy="7292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g27639635225_0_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723196" y="-239714"/>
              <a:ext cx="3646329" cy="36463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g27639635225_5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9690" y="2653740"/>
            <a:ext cx="1670266" cy="1611712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27639635225_5_1"/>
          <p:cNvSpPr txBox="1"/>
          <p:nvPr/>
        </p:nvSpPr>
        <p:spPr>
          <a:xfrm>
            <a:off x="7150925" y="4777675"/>
            <a:ext cx="424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dk1"/>
                </a:solidFill>
              </a:rPr>
              <a:t>감사합니다.</a:t>
            </a:r>
            <a:endParaRPr/>
          </a:p>
        </p:txBody>
      </p:sp>
      <p:grpSp>
        <p:nvGrpSpPr>
          <p:cNvPr id="627" name="Google Shape;627;g27639635225_5_1"/>
          <p:cNvGrpSpPr/>
          <p:nvPr/>
        </p:nvGrpSpPr>
        <p:grpSpPr>
          <a:xfrm>
            <a:off x="-4170452" y="916736"/>
            <a:ext cx="9042456" cy="9042456"/>
            <a:chOff x="-4226122" y="916736"/>
            <a:chExt cx="9042456" cy="9042456"/>
          </a:xfrm>
        </p:grpSpPr>
        <p:pic>
          <p:nvPicPr>
            <p:cNvPr id="628" name="Google Shape;628;g27639635225_5_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4226122" y="916736"/>
              <a:ext cx="9042456" cy="9042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g27639635225_5_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60614" y="2882243"/>
              <a:ext cx="4521228" cy="45212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0" name="Google Shape;630;g27639635225_5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55917" y="9475416"/>
            <a:ext cx="1677739" cy="1677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Google Shape;631;g27639635225_5_1"/>
          <p:cNvGrpSpPr/>
          <p:nvPr/>
        </p:nvGrpSpPr>
        <p:grpSpPr>
          <a:xfrm>
            <a:off x="610512" y="7244133"/>
            <a:ext cx="1705772" cy="1705772"/>
            <a:chOff x="610512" y="7244133"/>
            <a:chExt cx="1705772" cy="1705772"/>
          </a:xfrm>
        </p:grpSpPr>
        <p:pic>
          <p:nvPicPr>
            <p:cNvPr id="632" name="Google Shape;632;g27639635225_5_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0512" y="7244133"/>
              <a:ext cx="1705772" cy="1705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g27639635225_5_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81285" y="7614906"/>
              <a:ext cx="852886" cy="8528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4" name="Google Shape;634;g27639635225_5_1"/>
          <p:cNvGrpSpPr/>
          <p:nvPr/>
        </p:nvGrpSpPr>
        <p:grpSpPr>
          <a:xfrm>
            <a:off x="193702" y="-1824878"/>
            <a:ext cx="7292659" cy="7292659"/>
            <a:chOff x="138032" y="-1824878"/>
            <a:chExt cx="7292659" cy="7292659"/>
          </a:xfrm>
        </p:grpSpPr>
        <p:pic>
          <p:nvPicPr>
            <p:cNvPr id="635" name="Google Shape;635;g27639635225_5_1"/>
            <p:cNvPicPr preferRelativeResize="0"/>
            <p:nvPr/>
          </p:nvPicPr>
          <p:blipFill rotWithShape="1">
            <a:blip r:embed="rId9">
              <a:alphaModFix/>
            </a:blip>
            <a:srcRect l="11720" t="7680" r="-11720" b="-7679"/>
            <a:stretch/>
          </p:blipFill>
          <p:spPr>
            <a:xfrm>
              <a:off x="138032" y="-1824878"/>
              <a:ext cx="7292659" cy="7292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g27639635225_5_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723196" y="-239714"/>
              <a:ext cx="3646329" cy="36463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 txBox="1"/>
          <p:nvPr/>
        </p:nvSpPr>
        <p:spPr>
          <a:xfrm>
            <a:off x="1032123" y="1922219"/>
            <a:ext cx="662873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오염수 방류로 인한</a:t>
            </a:r>
            <a:r>
              <a:rPr lang="ko-KR" sz="3000">
                <a:solidFill>
                  <a:srgbClr val="FD9F2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3000" b="1">
                <a:solidFill>
                  <a:srgbClr val="FF7E27"/>
                </a:solidFill>
                <a:latin typeface="Arial"/>
                <a:ea typeface="Arial"/>
                <a:cs typeface="Arial"/>
                <a:sym typeface="Arial"/>
              </a:rPr>
              <a:t>수산물 오염 심각</a:t>
            </a:r>
            <a:endParaRPr sz="3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1075276" y="8640958"/>
            <a:ext cx="70189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[그림] 오염수 방류 찬반 현황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출처 : 환경운동연합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9454275" y="8605708"/>
            <a:ext cx="763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[그림] 오염수 방류 후 소비방향(예상)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출처 : 파이낸스투데이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907865" y="2519273"/>
            <a:ext cx="16391885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300"/>
              <a:buFont typeface="Noto Sans Symbols"/>
              <a:buChar char="✔"/>
            </a:pPr>
            <a:r>
              <a:rPr lang="ko-K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일본 오염수 방류로 인해  오염수에 포함되어있는 삼중수소는 생물체 내에서 흡수되기 쉬운 성질이 있어 유기적으로 결합해 </a:t>
            </a:r>
            <a:r>
              <a:rPr lang="ko-KR" sz="2300" b="1">
                <a:solidFill>
                  <a:srgbClr val="FF7E27"/>
                </a:solidFill>
                <a:latin typeface="Arial"/>
                <a:ea typeface="Arial"/>
                <a:cs typeface="Arial"/>
                <a:sym typeface="Arial"/>
              </a:rPr>
              <a:t>유전적 변형 유발</a:t>
            </a:r>
            <a:endParaRPr/>
          </a:p>
        </p:txBody>
      </p:sp>
      <p:sp>
        <p:nvSpPr>
          <p:cNvPr id="153" name="Google Shape;153;p3"/>
          <p:cNvSpPr/>
          <p:nvPr/>
        </p:nvSpPr>
        <p:spPr>
          <a:xfrm>
            <a:off x="1056770" y="9268213"/>
            <a:ext cx="16174461" cy="753704"/>
          </a:xfrm>
          <a:prstGeom prst="roundRect">
            <a:avLst>
              <a:gd name="adj" fmla="val 0"/>
            </a:avLst>
          </a:prstGeom>
          <a:noFill/>
          <a:ln w="317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바이오플락 육상양식을 통해 오염수로부터 </a:t>
            </a:r>
            <a:r>
              <a:rPr lang="ko-KR" sz="2400" b="1">
                <a:solidFill>
                  <a:srgbClr val="FF9954"/>
                </a:solidFill>
                <a:latin typeface="Arial"/>
                <a:ea typeface="Arial"/>
                <a:cs typeface="Arial"/>
                <a:sym typeface="Arial"/>
              </a:rPr>
              <a:t>안전한 수산물을 공급 필요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772449" y="603000"/>
            <a:ext cx="5602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주제선정 및 배경</a:t>
            </a:r>
            <a:endParaRPr/>
          </a:p>
        </p:txBody>
      </p:sp>
      <p:sp>
        <p:nvSpPr>
          <p:cNvPr id="155" name="Google Shape;155;p3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pic>
        <p:nvPicPr>
          <p:cNvPr id="156" name="Google Shape;15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008" y="3988966"/>
            <a:ext cx="7639470" cy="40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64563" y="3988974"/>
            <a:ext cx="7018924" cy="40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/>
        </p:nvSpPr>
        <p:spPr>
          <a:xfrm>
            <a:off x="1772449" y="603000"/>
            <a:ext cx="5389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주제선정 및 배경</a:t>
            </a:r>
            <a:endParaRPr/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1032125" y="1922225"/>
            <a:ext cx="1094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해수 온도 상승으로 인한 양식 환경 변화에 따른 폐사율 증가</a:t>
            </a:r>
            <a:endParaRPr/>
          </a:p>
        </p:txBody>
      </p:sp>
      <p:sp>
        <p:nvSpPr>
          <p:cNvPr id="167" name="Google Shape;167;p4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sp>
        <p:nvSpPr>
          <p:cNvPr id="168" name="Google Shape;168;p4"/>
          <p:cNvSpPr txBox="1"/>
          <p:nvPr/>
        </p:nvSpPr>
        <p:spPr>
          <a:xfrm>
            <a:off x="12112194" y="5148914"/>
            <a:ext cx="52094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[그림] 열대화로 인한 해수면 온도 변화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출처 : Statista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12162821" y="9328269"/>
            <a:ext cx="5219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[그림] (열대화로 인한 급성 전염병 확산)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출처 : (인천일보)</a:t>
            </a: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1431894" y="2964435"/>
            <a:ext cx="9310918" cy="1556766"/>
          </a:xfrm>
          <a:prstGeom prst="rect">
            <a:avLst/>
          </a:prstGeom>
          <a:gradFill>
            <a:gsLst>
              <a:gs pos="0">
                <a:schemeClr val="dk1"/>
              </a:gs>
              <a:gs pos="48000">
                <a:srgbClr val="070707"/>
              </a:gs>
              <a:gs pos="100000">
                <a:srgbClr val="666666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지구 온난화로 인해 </a:t>
            </a:r>
            <a:r>
              <a:rPr lang="ko-KR" sz="2500" b="1">
                <a:solidFill>
                  <a:srgbClr val="FF7E27"/>
                </a:solidFill>
                <a:latin typeface="Arial"/>
                <a:ea typeface="Arial"/>
                <a:cs typeface="Arial"/>
                <a:sym typeface="Arial"/>
              </a:rPr>
              <a:t>해수면 온도가 상승</a:t>
            </a:r>
            <a:r>
              <a:rPr lang="ko-KR" sz="2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하면서 새우 조기 폐사 증후군과 새우흰점바이러스 등 </a:t>
            </a:r>
            <a:r>
              <a:rPr lang="ko-KR" sz="2500" b="1">
                <a:solidFill>
                  <a:srgbClr val="FF7E27"/>
                </a:solidFill>
                <a:latin typeface="Arial"/>
                <a:ea typeface="Arial"/>
                <a:cs typeface="Arial"/>
                <a:sym typeface="Arial"/>
              </a:rPr>
              <a:t>장염 비브리오균 증가 </a:t>
            </a:r>
            <a:endParaRPr/>
          </a:p>
        </p:txBody>
      </p:sp>
      <p:grpSp>
        <p:nvGrpSpPr>
          <p:cNvPr id="171" name="Google Shape;171;p4"/>
          <p:cNvGrpSpPr/>
          <p:nvPr/>
        </p:nvGrpSpPr>
        <p:grpSpPr>
          <a:xfrm>
            <a:off x="3636253" y="5213815"/>
            <a:ext cx="4902200" cy="1556766"/>
            <a:chOff x="3636253" y="5023424"/>
            <a:chExt cx="4902200" cy="1556766"/>
          </a:xfrm>
        </p:grpSpPr>
        <p:sp>
          <p:nvSpPr>
            <p:cNvPr id="172" name="Google Shape;172;p4"/>
            <p:cNvSpPr/>
            <p:nvPr/>
          </p:nvSpPr>
          <p:spPr>
            <a:xfrm>
              <a:off x="4633203" y="5023424"/>
              <a:ext cx="2908300" cy="1556766"/>
            </a:xfrm>
            <a:prstGeom prst="down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B0500F"/>
                </a:gs>
                <a:gs pos="48000">
                  <a:srgbClr val="ED8037"/>
                </a:gs>
                <a:gs pos="100000">
                  <a:srgbClr val="F4B081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636253" y="5373049"/>
              <a:ext cx="4902200" cy="785501"/>
            </a:xfrm>
            <a:prstGeom prst="rect">
              <a:avLst/>
            </a:pr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바이오플락 육상 양식</a:t>
              </a:r>
              <a:endParaRPr/>
            </a:p>
          </p:txBody>
        </p:sp>
      </p:grpSp>
      <p:sp>
        <p:nvSpPr>
          <p:cNvPr id="174" name="Google Shape;174;p4"/>
          <p:cNvSpPr/>
          <p:nvPr/>
        </p:nvSpPr>
        <p:spPr>
          <a:xfrm>
            <a:off x="2110650" y="7463195"/>
            <a:ext cx="7953406" cy="1556766"/>
          </a:xfrm>
          <a:prstGeom prst="rect">
            <a:avLst/>
          </a:prstGeom>
          <a:gradFill>
            <a:gsLst>
              <a:gs pos="0">
                <a:srgbClr val="2A4B86"/>
              </a:gs>
              <a:gs pos="48000">
                <a:srgbClr val="4875C5"/>
              </a:gs>
              <a:gs pos="100000">
                <a:srgbClr val="8DA9DB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새우 폐사율 감소 및 새우 생산량 증가</a:t>
            </a:r>
            <a:endParaRPr sz="3000" b="1">
              <a:solidFill>
                <a:srgbClr val="FF7E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 descr="Infographic: The Oceans Are Getting Warmer | Statist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8746" y="2127790"/>
            <a:ext cx="5914032" cy="297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70346" y="6173444"/>
            <a:ext cx="5914032" cy="284651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"/>
          <p:cNvSpPr txBox="1"/>
          <p:nvPr/>
        </p:nvSpPr>
        <p:spPr>
          <a:xfrm>
            <a:off x="18024475" y="9928500"/>
            <a:ext cx="415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"/>
          <p:cNvSpPr txBox="1"/>
          <p:nvPr/>
        </p:nvSpPr>
        <p:spPr>
          <a:xfrm>
            <a:off x="18024475" y="9885400"/>
            <a:ext cx="41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/>
        </p:nvSpPr>
        <p:spPr>
          <a:xfrm>
            <a:off x="1772448" y="603000"/>
            <a:ext cx="596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주제선정 및 배경</a:t>
            </a:r>
            <a:endParaRPr/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/>
        </p:nvSpPr>
        <p:spPr>
          <a:xfrm>
            <a:off x="1032123" y="1922219"/>
            <a:ext cx="854272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바이오플락 육상 양식으로 </a:t>
            </a:r>
            <a:r>
              <a:rPr lang="ko-KR" sz="30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사계절 새우 출하 가능</a:t>
            </a:r>
            <a:endParaRPr/>
          </a:p>
        </p:txBody>
      </p:sp>
      <p:sp>
        <p:nvSpPr>
          <p:cNvPr id="188" name="Google Shape;188;p5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배경</a:t>
            </a:r>
            <a:endParaRPr/>
          </a:p>
        </p:txBody>
      </p:sp>
      <p:graphicFrame>
        <p:nvGraphicFramePr>
          <p:cNvPr id="189" name="Google Shape;189;p5"/>
          <p:cNvGraphicFramePr/>
          <p:nvPr/>
        </p:nvGraphicFramePr>
        <p:xfrm>
          <a:off x="1226459" y="2811950"/>
          <a:ext cx="15835075" cy="3643400"/>
        </p:xfrm>
        <a:graphic>
          <a:graphicData uri="http://schemas.openxmlformats.org/drawingml/2006/table">
            <a:tbl>
              <a:tblPr firstRow="1" bandRow="1">
                <a:noFill/>
                <a:tableStyleId>{7CCC27D6-4ED5-4A58-819B-5970B5DA8A14}</a:tableStyleId>
              </a:tblPr>
              <a:tblGrid>
                <a:gridCol w="240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189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91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11월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12월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304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노지 양식장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(축제식)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환수식 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육상 실내 양식장</a:t>
                      </a:r>
                      <a:endParaRPr/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바이오플락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육상 실내 양식장</a:t>
                      </a:r>
                      <a:endParaRPr/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04E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0" name="Google Shape;190;p5"/>
          <p:cNvSpPr/>
          <p:nvPr/>
        </p:nvSpPr>
        <p:spPr>
          <a:xfrm>
            <a:off x="9236548" y="4003888"/>
            <a:ext cx="5588177" cy="365748"/>
          </a:xfrm>
          <a:prstGeom prst="flowChartProcess">
            <a:avLst/>
          </a:prstGeom>
          <a:solidFill>
            <a:srgbClr val="5C82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 하</a:t>
            </a:r>
            <a:endParaRPr/>
          </a:p>
        </p:txBody>
      </p:sp>
      <p:sp>
        <p:nvSpPr>
          <p:cNvPr id="191" name="Google Shape;191;p5"/>
          <p:cNvSpPr/>
          <p:nvPr/>
        </p:nvSpPr>
        <p:spPr>
          <a:xfrm>
            <a:off x="9236548" y="4931363"/>
            <a:ext cx="1109422" cy="365748"/>
          </a:xfrm>
          <a:prstGeom prst="flowChartProcess">
            <a:avLst/>
          </a:prstGeom>
          <a:solidFill>
            <a:srgbClr val="7EB2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 하</a:t>
            </a:r>
            <a:endParaRPr/>
          </a:p>
        </p:txBody>
      </p:sp>
      <p:sp>
        <p:nvSpPr>
          <p:cNvPr id="192" name="Google Shape;192;p5"/>
          <p:cNvSpPr/>
          <p:nvPr/>
        </p:nvSpPr>
        <p:spPr>
          <a:xfrm>
            <a:off x="13708953" y="4931363"/>
            <a:ext cx="1109422" cy="365748"/>
          </a:xfrm>
          <a:prstGeom prst="flowChartProcess">
            <a:avLst/>
          </a:prstGeom>
          <a:solidFill>
            <a:srgbClr val="7EB2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 하</a:t>
            </a:r>
            <a:endParaRPr/>
          </a:p>
        </p:txBody>
      </p:sp>
      <p:sp>
        <p:nvSpPr>
          <p:cNvPr id="193" name="Google Shape;193;p5"/>
          <p:cNvSpPr/>
          <p:nvPr/>
        </p:nvSpPr>
        <p:spPr>
          <a:xfrm>
            <a:off x="3642994" y="5822261"/>
            <a:ext cx="13418546" cy="365748"/>
          </a:xfrm>
          <a:prstGeom prst="flowChartProcess">
            <a:avLst/>
          </a:prstGeom>
          <a:solidFill>
            <a:srgbClr val="436C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 하</a:t>
            </a:r>
            <a:endParaRPr/>
          </a:p>
        </p:txBody>
      </p:sp>
      <p:grpSp>
        <p:nvGrpSpPr>
          <p:cNvPr id="194" name="Google Shape;194;p5"/>
          <p:cNvGrpSpPr/>
          <p:nvPr/>
        </p:nvGrpSpPr>
        <p:grpSpPr>
          <a:xfrm>
            <a:off x="1148570" y="7256347"/>
            <a:ext cx="15912970" cy="2093238"/>
            <a:chOff x="1148570" y="7372459"/>
            <a:chExt cx="15912970" cy="2093238"/>
          </a:xfrm>
        </p:grpSpPr>
        <p:grpSp>
          <p:nvGrpSpPr>
            <p:cNvPr id="195" name="Google Shape;195;p5"/>
            <p:cNvGrpSpPr/>
            <p:nvPr/>
          </p:nvGrpSpPr>
          <p:grpSpPr>
            <a:xfrm>
              <a:off x="1148570" y="7372459"/>
              <a:ext cx="5060922" cy="2093238"/>
              <a:chOff x="681933" y="7372458"/>
              <a:chExt cx="5060922" cy="2093238"/>
            </a:xfrm>
          </p:grpSpPr>
          <p:sp>
            <p:nvSpPr>
              <p:cNvPr id="196" name="Google Shape;196;p5"/>
              <p:cNvSpPr/>
              <p:nvPr/>
            </p:nvSpPr>
            <p:spPr>
              <a:xfrm>
                <a:off x="681933" y="7696307"/>
                <a:ext cx="5060922" cy="1769389"/>
              </a:xfrm>
              <a:prstGeom prst="rect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해역을 제방으로 막아 인위적으로 주배수를 하면서 종료 입식 후 양성관리</a:t>
                </a: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1574094" y="7372458"/>
                <a:ext cx="3276600" cy="647700"/>
              </a:xfrm>
              <a:prstGeom prst="rect">
                <a:avLst/>
              </a:prstGeom>
              <a:gradFill>
                <a:gsLst>
                  <a:gs pos="0">
                    <a:srgbClr val="2A4B86"/>
                  </a:gs>
                  <a:gs pos="48000">
                    <a:srgbClr val="4875C5"/>
                  </a:gs>
                  <a:gs pos="100000">
                    <a:srgbClr val="8DA9DB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노지 양식장(축제식)</a:t>
                </a:r>
                <a:endParaRPr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5"/>
            <p:cNvGrpSpPr/>
            <p:nvPr/>
          </p:nvGrpSpPr>
          <p:grpSpPr>
            <a:xfrm>
              <a:off x="6574594" y="7372459"/>
              <a:ext cx="5060922" cy="2093238"/>
              <a:chOff x="681933" y="7372458"/>
              <a:chExt cx="5060922" cy="2093238"/>
            </a:xfrm>
          </p:grpSpPr>
          <p:sp>
            <p:nvSpPr>
              <p:cNvPr id="199" name="Google Shape;199;p5"/>
              <p:cNvSpPr/>
              <p:nvPr/>
            </p:nvSpPr>
            <p:spPr>
              <a:xfrm>
                <a:off x="681933" y="7696307"/>
                <a:ext cx="5060922" cy="1769389"/>
              </a:xfrm>
              <a:prstGeom prst="rect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육상 실내 시설에서 환수시스템을 활용하여 사용된 물을 정화하고 재사용하는 방식</a:t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1574094" y="7372458"/>
                <a:ext cx="3276600" cy="647700"/>
              </a:xfrm>
              <a:prstGeom prst="rect">
                <a:avLst/>
              </a:prstGeom>
              <a:gradFill>
                <a:gsLst>
                  <a:gs pos="0">
                    <a:srgbClr val="2A4B86"/>
                  </a:gs>
                  <a:gs pos="48000">
                    <a:srgbClr val="4875C5"/>
                  </a:gs>
                  <a:gs pos="100000">
                    <a:srgbClr val="8DA9DB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환수식 육상 실내 양식장</a:t>
                </a:r>
                <a:endParaRPr/>
              </a:p>
            </p:txBody>
          </p:sp>
        </p:grpSp>
        <p:grpSp>
          <p:nvGrpSpPr>
            <p:cNvPr id="201" name="Google Shape;201;p5"/>
            <p:cNvGrpSpPr/>
            <p:nvPr/>
          </p:nvGrpSpPr>
          <p:grpSpPr>
            <a:xfrm>
              <a:off x="12000618" y="7372459"/>
              <a:ext cx="5060922" cy="2093238"/>
              <a:chOff x="681933" y="7372458"/>
              <a:chExt cx="5060922" cy="2093238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681933" y="7696307"/>
                <a:ext cx="5060922" cy="1769389"/>
              </a:xfrm>
              <a:prstGeom prst="rect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약식 수조의 오염물 분해능력이 뛰어나고 </a:t>
                </a:r>
                <a:r>
                  <a:rPr lang="ko-KR" sz="2000" b="1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양식생물에 유익한 미생물을 함께 키우는 양식 기술</a:t>
                </a: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1574094" y="7372458"/>
                <a:ext cx="3276600" cy="647700"/>
              </a:xfrm>
              <a:prstGeom prst="rect">
                <a:avLst/>
              </a:prstGeom>
              <a:gradFill>
                <a:gsLst>
                  <a:gs pos="0">
                    <a:srgbClr val="2A4B86"/>
                  </a:gs>
                  <a:gs pos="48000">
                    <a:srgbClr val="4875C5"/>
                  </a:gs>
                  <a:gs pos="100000">
                    <a:srgbClr val="8DA9DB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바이오플락 육상 실내 양식장</a:t>
                </a:r>
                <a:endParaRPr/>
              </a:p>
            </p:txBody>
          </p:sp>
        </p:grpSp>
      </p:grpSp>
      <p:pic>
        <p:nvPicPr>
          <p:cNvPr id="204" name="Google Shape;20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/>
          <p:nvPr/>
        </p:nvSpPr>
        <p:spPr>
          <a:xfrm>
            <a:off x="1772449" y="603000"/>
            <a:ext cx="5279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주제선정 및 배경</a:t>
            </a:r>
            <a:endParaRPr/>
          </a:p>
        </p:txBody>
      </p:sp>
      <p:pic>
        <p:nvPicPr>
          <p:cNvPr id="211" name="Google Shape;21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6"/>
          <p:cNvSpPr txBox="1"/>
          <p:nvPr/>
        </p:nvSpPr>
        <p:spPr>
          <a:xfrm>
            <a:off x="1032126" y="1868950"/>
            <a:ext cx="683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바이오플락 양식</a:t>
            </a:r>
            <a:r>
              <a:rPr lang="ko-KR" sz="3000">
                <a:solidFill>
                  <a:srgbClr val="2D263A"/>
                </a:solidFill>
              </a:rPr>
              <a:t> </a:t>
            </a:r>
            <a:r>
              <a:rPr lang="ko-KR" sz="3000">
                <a:solidFill>
                  <a:srgbClr val="2D263A"/>
                </a:solidFill>
                <a:latin typeface="Arial"/>
                <a:ea typeface="Arial"/>
                <a:cs typeface="Arial"/>
                <a:sym typeface="Arial"/>
              </a:rPr>
              <a:t>기술이란?</a:t>
            </a:r>
            <a:endParaRPr sz="3000" b="1">
              <a:solidFill>
                <a:srgbClr val="FF7E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바이오플락 개념</a:t>
            </a:r>
            <a:endParaRPr/>
          </a:p>
        </p:txBody>
      </p:sp>
      <p:sp>
        <p:nvSpPr>
          <p:cNvPr id="214" name="Google Shape;214;p6"/>
          <p:cNvSpPr txBox="1"/>
          <p:nvPr/>
        </p:nvSpPr>
        <p:spPr>
          <a:xfrm>
            <a:off x="1032123" y="2786897"/>
            <a:ext cx="16029300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Char char="✔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바이오플락은 식물플랑크톤, 사육생물 배설물, 사료찌꺼기 및 세균성 미생물 등이 결합된 미세집합체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Char char="✔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양식 수조에 바이오플락을 넣어 오염물 분해 능력을 높이고 양식생물에 이로운 효과를 주는 새로운 양식 기술</a:t>
            </a:r>
            <a:endParaRPr/>
          </a:p>
        </p:txBody>
      </p:sp>
      <p:pic>
        <p:nvPicPr>
          <p:cNvPr id="215" name="Google Shape;2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536508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"/>
          <p:cNvSpPr txBox="1"/>
          <p:nvPr/>
        </p:nvSpPr>
        <p:spPr>
          <a:xfrm>
            <a:off x="1032125" y="5159500"/>
            <a:ext cx="427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바이오플락 양식 장점</a:t>
            </a:r>
            <a:endParaRPr sz="30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/>
          <p:nvPr/>
        </p:nvSpPr>
        <p:spPr>
          <a:xfrm>
            <a:off x="8960753" y="6812459"/>
            <a:ext cx="8121488" cy="122195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Char char="✔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물을 환수 하지 않아 수질관리에 용이하며  플락의 재섭식을 통하여 </a:t>
            </a:r>
            <a:r>
              <a:rPr lang="ko-KR" sz="2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사료 효율 증가</a:t>
            </a:r>
            <a:endParaRPr sz="22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8960705" y="5148358"/>
            <a:ext cx="8100836" cy="1233267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Char char="✔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사육수를 교환하지 않거나 최소화시키기 때문에 배출수에 의한 </a:t>
            </a:r>
            <a:r>
              <a:rPr lang="ko-KR" sz="2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환경오염과 질병원의 전염을 감소</a:t>
            </a:r>
            <a:endParaRPr sz="22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765009" y="6892582"/>
            <a:ext cx="5898828" cy="961687"/>
          </a:xfrm>
          <a:prstGeom prst="rect">
            <a:avLst/>
          </a:prstGeom>
          <a:solidFill>
            <a:srgbClr val="6FA1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바이오 플락 양식의 장점</a:t>
            </a:r>
            <a:endParaRPr/>
          </a:p>
        </p:txBody>
      </p:sp>
      <p:sp>
        <p:nvSpPr>
          <p:cNvPr id="221" name="Google Shape;221;p6"/>
          <p:cNvSpPr/>
          <p:nvPr/>
        </p:nvSpPr>
        <p:spPr>
          <a:xfrm>
            <a:off x="8960753" y="8508805"/>
            <a:ext cx="8121488" cy="122195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Char char="✔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4계절동안 양식이 가능하여 단위면적당 고밀도 사육이 가능해져 </a:t>
            </a:r>
            <a:r>
              <a:rPr lang="ko-KR" sz="2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생산량이 20배 이상 증가</a:t>
            </a:r>
            <a:endParaRPr sz="22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6"/>
          <p:cNvCxnSpPr>
            <a:stCxn id="220" idx="3"/>
            <a:endCxn id="219" idx="1"/>
          </p:cNvCxnSpPr>
          <p:nvPr/>
        </p:nvCxnSpPr>
        <p:spPr>
          <a:xfrm rot="10800000" flipH="1">
            <a:off x="6663837" y="5765126"/>
            <a:ext cx="2296800" cy="1608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23" name="Google Shape;223;p6"/>
          <p:cNvCxnSpPr>
            <a:stCxn id="220" idx="3"/>
            <a:endCxn id="218" idx="1"/>
          </p:cNvCxnSpPr>
          <p:nvPr/>
        </p:nvCxnSpPr>
        <p:spPr>
          <a:xfrm>
            <a:off x="6663837" y="7373426"/>
            <a:ext cx="2296800" cy="50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24" name="Google Shape;224;p6"/>
          <p:cNvCxnSpPr>
            <a:stCxn id="220" idx="3"/>
            <a:endCxn id="221" idx="1"/>
          </p:cNvCxnSpPr>
          <p:nvPr/>
        </p:nvCxnSpPr>
        <p:spPr>
          <a:xfrm>
            <a:off x="6663837" y="7373426"/>
            <a:ext cx="2296800" cy="1746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25" name="Google Shape;225;p6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/>
          <p:nvPr/>
        </p:nvSpPr>
        <p:spPr>
          <a:xfrm>
            <a:off x="1772448" y="603000"/>
            <a:ext cx="6489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주제선정 및 배경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목표 설정</a:t>
            </a:r>
            <a:endParaRPr/>
          </a:p>
        </p:txBody>
      </p:sp>
      <p:sp>
        <p:nvSpPr>
          <p:cNvPr id="232" name="Google Shape;232;p7"/>
          <p:cNvSpPr/>
          <p:nvPr/>
        </p:nvSpPr>
        <p:spPr>
          <a:xfrm>
            <a:off x="1337255" y="5095717"/>
            <a:ext cx="7069976" cy="1245375"/>
          </a:xfrm>
          <a:prstGeom prst="rect">
            <a:avLst/>
          </a:prstGeom>
          <a:gradFill>
            <a:gsLst>
              <a:gs pos="0">
                <a:srgbClr val="2A4B86"/>
              </a:gs>
              <a:gs pos="48000">
                <a:srgbClr val="4875C5"/>
              </a:gs>
              <a:gs pos="100000">
                <a:srgbClr val="8DA9DB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치하 · 사료에 따른 새우 성장 차이 분석</a:t>
            </a:r>
            <a:endParaRPr/>
          </a:p>
        </p:txBody>
      </p:sp>
      <p:sp>
        <p:nvSpPr>
          <p:cNvPr id="233" name="Google Shape;233;p7"/>
          <p:cNvSpPr/>
          <p:nvPr/>
        </p:nvSpPr>
        <p:spPr>
          <a:xfrm>
            <a:off x="9880769" y="5095716"/>
            <a:ext cx="7069976" cy="1245375"/>
          </a:xfrm>
          <a:prstGeom prst="rect">
            <a:avLst/>
          </a:prstGeom>
          <a:gradFill>
            <a:gsLst>
              <a:gs pos="0">
                <a:srgbClr val="2A4B86"/>
              </a:gs>
              <a:gs pos="48000">
                <a:srgbClr val="4875C5"/>
              </a:gs>
              <a:gs pos="100000">
                <a:srgbClr val="8DA9DB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새우 성장 예측 모델 개발</a:t>
            </a:r>
            <a:endParaRPr/>
          </a:p>
        </p:txBody>
      </p:sp>
      <p:sp>
        <p:nvSpPr>
          <p:cNvPr id="234" name="Google Shape;234;p7"/>
          <p:cNvSpPr/>
          <p:nvPr/>
        </p:nvSpPr>
        <p:spPr>
          <a:xfrm>
            <a:off x="5609012" y="2816523"/>
            <a:ext cx="7069976" cy="1245375"/>
          </a:xfrm>
          <a:prstGeom prst="rect">
            <a:avLst/>
          </a:prstGeom>
          <a:gradFill>
            <a:gsLst>
              <a:gs pos="0">
                <a:srgbClr val="2A4B86"/>
              </a:gs>
              <a:gs pos="48000">
                <a:srgbClr val="4875C5"/>
              </a:gs>
              <a:gs pos="100000">
                <a:srgbClr val="8DA9DB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/>
          </a:p>
        </p:txBody>
      </p:sp>
      <p:sp>
        <p:nvSpPr>
          <p:cNvPr id="235" name="Google Shape;235;p7"/>
          <p:cNvSpPr txBox="1"/>
          <p:nvPr/>
        </p:nvSpPr>
        <p:spPr>
          <a:xfrm>
            <a:off x="1221444" y="6711186"/>
            <a:ext cx="8158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Char char="✔"/>
            </a:pPr>
            <a:r>
              <a:rPr lang="ko-KR" sz="2200" b="1">
                <a:solidFill>
                  <a:schemeClr val="accent2"/>
                </a:solidFill>
              </a:rPr>
              <a:t>치하 종류</a:t>
            </a: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(국내, 태국)에 따른 성장 차이 분석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Char char="✔"/>
            </a:pPr>
            <a:r>
              <a:rPr lang="ko-KR" sz="2200" b="1">
                <a:solidFill>
                  <a:schemeClr val="accent2"/>
                </a:solidFill>
              </a:rPr>
              <a:t>사료 종류</a:t>
            </a: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(국내, 태국)에 따른 성장 차이 분석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7"/>
          <p:cNvSpPr txBox="1"/>
          <p:nvPr/>
        </p:nvSpPr>
        <p:spPr>
          <a:xfrm>
            <a:off x="9822863" y="6679328"/>
            <a:ext cx="71859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Char char="✔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새우성장 예측 모델을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chemeClr val="accent2"/>
                </a:solidFill>
              </a:rPr>
              <a:t>개발하여 특정중량을 달성하는 데 걸리는 기간 예측</a:t>
            </a:r>
            <a:endParaRPr sz="2200" b="1">
              <a:solidFill>
                <a:schemeClr val="accent2"/>
              </a:solidFill>
            </a:endParaRPr>
          </a:p>
          <a:p>
            <a:pPr marL="285750" marR="0" lvl="0" indent="-146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46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2200"/>
              <a:buFont typeface="Noto Sans Symbols"/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7"/>
          <p:cNvCxnSpPr>
            <a:stCxn id="234" idx="2"/>
            <a:endCxn id="232" idx="0"/>
          </p:cNvCxnSpPr>
          <p:nvPr/>
        </p:nvCxnSpPr>
        <p:spPr>
          <a:xfrm rot="5400000">
            <a:off x="6491250" y="2442948"/>
            <a:ext cx="1033800" cy="4271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8" name="Google Shape;238;p7"/>
          <p:cNvCxnSpPr>
            <a:stCxn id="234" idx="2"/>
            <a:endCxn id="233" idx="0"/>
          </p:cNvCxnSpPr>
          <p:nvPr/>
        </p:nvCxnSpPr>
        <p:spPr>
          <a:xfrm rot="-5400000" flipH="1">
            <a:off x="10762950" y="2442948"/>
            <a:ext cx="1033800" cy="42717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9" name="Google Shape;2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 txBox="1"/>
          <p:nvPr/>
        </p:nvSpPr>
        <p:spPr>
          <a:xfrm>
            <a:off x="1772448" y="603000"/>
            <a:ext cx="6313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주제선정 및 배경</a:t>
            </a:r>
            <a:endParaRPr/>
          </a:p>
        </p:txBody>
      </p:sp>
      <p:sp>
        <p:nvSpPr>
          <p:cNvPr id="246" name="Google Shape;246;p8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순서</a:t>
            </a:r>
            <a:endParaRPr/>
          </a:p>
        </p:txBody>
      </p:sp>
      <p:grpSp>
        <p:nvGrpSpPr>
          <p:cNvPr id="247" name="Google Shape;247;p8"/>
          <p:cNvGrpSpPr/>
          <p:nvPr/>
        </p:nvGrpSpPr>
        <p:grpSpPr>
          <a:xfrm>
            <a:off x="662570" y="2658535"/>
            <a:ext cx="16664106" cy="6066804"/>
            <a:chOff x="0" y="104021"/>
            <a:chExt cx="16664106" cy="6066804"/>
          </a:xfrm>
        </p:grpSpPr>
        <p:sp>
          <p:nvSpPr>
            <p:cNvPr id="248" name="Google Shape;248;p8"/>
            <p:cNvSpPr/>
            <p:nvPr/>
          </p:nvSpPr>
          <p:spPr>
            <a:xfrm>
              <a:off x="0" y="1833239"/>
              <a:ext cx="3227181" cy="266174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372C3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 txBox="1"/>
            <p:nvPr/>
          </p:nvSpPr>
          <p:spPr>
            <a:xfrm>
              <a:off x="61254" y="1894493"/>
              <a:ext cx="3104673" cy="196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Noto Sans Symbols"/>
                <a:buChar char="✔"/>
              </a:pPr>
              <a:r>
                <a:rPr lang="ko-KR" sz="2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목표 설정</a:t>
              </a:r>
              <a:endPara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Noto Sans Symbols"/>
                <a:buChar char="✔"/>
              </a:pPr>
              <a:r>
                <a:rPr lang="ko-KR" sz="2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수집, 추출, 전처리</a:t>
              </a:r>
              <a:endPara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1746022" y="2120461"/>
              <a:ext cx="4050364" cy="405036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06" y="88164"/>
                  </a:moveTo>
                  <a:lnTo>
                    <a:pt x="14275" y="85967"/>
                  </a:lnTo>
                  <a:lnTo>
                    <a:pt x="14275" y="85967"/>
                  </a:lnTo>
                  <a:cubicBezTo>
                    <a:pt x="22970" y="101278"/>
                    <a:pt x="38751" y="111221"/>
                    <a:pt x="56316" y="112455"/>
                  </a:cubicBezTo>
                  <a:cubicBezTo>
                    <a:pt x="73881" y="113688"/>
                    <a:pt x="90897" y="106049"/>
                    <a:pt x="101647" y="92103"/>
                  </a:cubicBezTo>
                  <a:lnTo>
                    <a:pt x="99086" y="90649"/>
                  </a:lnTo>
                  <a:lnTo>
                    <a:pt x="107660" y="87066"/>
                  </a:lnTo>
                  <a:lnTo>
                    <a:pt x="108114" y="95776"/>
                  </a:lnTo>
                  <a:lnTo>
                    <a:pt x="105551" y="94321"/>
                  </a:lnTo>
                  <a:cubicBezTo>
                    <a:pt x="93992" y="109663"/>
                    <a:pt x="75486" y="118155"/>
                    <a:pt x="56317" y="116915"/>
                  </a:cubicBezTo>
                  <a:cubicBezTo>
                    <a:pt x="37148" y="115674"/>
                    <a:pt x="19891" y="104868"/>
                    <a:pt x="10406" y="88164"/>
                  </a:cubicBezTo>
                  <a:close/>
                </a:path>
              </a:pathLst>
            </a:custGeom>
            <a:solidFill>
              <a:srgbClr val="406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717365" y="3924614"/>
              <a:ext cx="2868605" cy="1140749"/>
            </a:xfrm>
            <a:prstGeom prst="roundRect">
              <a:avLst>
                <a:gd name="adj" fmla="val 10000"/>
              </a:avLst>
            </a:prstGeom>
            <a:solidFill>
              <a:srgbClr val="4372C3">
                <a:alpha val="8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 txBox="1"/>
            <p:nvPr/>
          </p:nvSpPr>
          <p:spPr>
            <a:xfrm>
              <a:off x="750776" y="3958025"/>
              <a:ext cx="2801783" cy="1073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30475" rIns="45700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분석 목표</a:t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4301202" y="1833239"/>
              <a:ext cx="3577523" cy="266174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372C3">
                  <a:alpha val="76862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 txBox="1"/>
            <p:nvPr/>
          </p:nvSpPr>
          <p:spPr>
            <a:xfrm>
              <a:off x="4362456" y="2464868"/>
              <a:ext cx="3455015" cy="196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Noto Sans Symbols"/>
                <a:buChar char="✔"/>
              </a:pPr>
              <a:r>
                <a:rPr lang="ko-KR" sz="2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Welch’s ANOVA</a:t>
              </a:r>
              <a:endPara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208426" y="104021"/>
              <a:ext cx="4261279" cy="426127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78" y="31763"/>
                  </a:moveTo>
                  <a:lnTo>
                    <a:pt x="10278" y="31763"/>
                  </a:lnTo>
                  <a:cubicBezTo>
                    <a:pt x="19821" y="14958"/>
                    <a:pt x="37208" y="4110"/>
                    <a:pt x="56498" y="2927"/>
                  </a:cubicBezTo>
                  <a:cubicBezTo>
                    <a:pt x="75788" y="1743"/>
                    <a:pt x="94371" y="10384"/>
                    <a:pt x="105897" y="25896"/>
                  </a:cubicBezTo>
                  <a:lnTo>
                    <a:pt x="108334" y="24512"/>
                  </a:lnTo>
                  <a:lnTo>
                    <a:pt x="107883" y="32808"/>
                  </a:lnTo>
                  <a:lnTo>
                    <a:pt x="99753" y="29386"/>
                  </a:lnTo>
                  <a:lnTo>
                    <a:pt x="102189" y="28002"/>
                  </a:lnTo>
                  <a:lnTo>
                    <a:pt x="102189" y="28002"/>
                  </a:lnTo>
                  <a:cubicBezTo>
                    <a:pt x="91430" y="13817"/>
                    <a:pt x="74262" y="5988"/>
                    <a:pt x="56497" y="7165"/>
                  </a:cubicBezTo>
                  <a:cubicBezTo>
                    <a:pt x="38732" y="8343"/>
                    <a:pt x="22748" y="18370"/>
                    <a:pt x="13956" y="33852"/>
                  </a:cubicBezTo>
                  <a:close/>
                </a:path>
              </a:pathLst>
            </a:custGeom>
            <a:solidFill>
              <a:srgbClr val="7F96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5193525" y="1262864"/>
              <a:ext cx="2868605" cy="1140749"/>
            </a:xfrm>
            <a:prstGeom prst="roundRect">
              <a:avLst>
                <a:gd name="adj" fmla="val 10000"/>
              </a:avLst>
            </a:prstGeom>
            <a:solidFill>
              <a:srgbClr val="4372C3">
                <a:alpha val="7686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 txBox="1"/>
            <p:nvPr/>
          </p:nvSpPr>
          <p:spPr>
            <a:xfrm>
              <a:off x="5226936" y="1296275"/>
              <a:ext cx="2801783" cy="1073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30475" rIns="45700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R을 활용한 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ANOVA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8777361" y="1833239"/>
              <a:ext cx="3227181" cy="266174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372C3">
                  <a:alpha val="63137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 txBox="1"/>
            <p:nvPr/>
          </p:nvSpPr>
          <p:spPr>
            <a:xfrm>
              <a:off x="8838615" y="1894493"/>
              <a:ext cx="3104673" cy="196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Noto Sans Symbols"/>
                <a:buChar char="✔"/>
              </a:pPr>
              <a:r>
                <a:rPr lang="ko-KR" sz="2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그래디언트 부스팅</a:t>
              </a:r>
              <a:endPara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Noto Sans Symbols"/>
                <a:buChar char="✔"/>
              </a:pPr>
              <a:r>
                <a:rPr lang="ko-KR" sz="2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랜덤 포레스트 (의사결정나무)</a:t>
              </a:r>
              <a:endPara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10536308" y="2270924"/>
              <a:ext cx="3848917" cy="38489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41" y="88087"/>
                  </a:moveTo>
                  <a:lnTo>
                    <a:pt x="14613" y="85775"/>
                  </a:lnTo>
                  <a:lnTo>
                    <a:pt x="14613" y="85775"/>
                  </a:lnTo>
                  <a:cubicBezTo>
                    <a:pt x="23205" y="100905"/>
                    <a:pt x="38772" y="110759"/>
                    <a:pt x="56124" y="112051"/>
                  </a:cubicBezTo>
                  <a:cubicBezTo>
                    <a:pt x="73476" y="113343"/>
                    <a:pt x="90331" y="105903"/>
                    <a:pt x="101070" y="92212"/>
                  </a:cubicBezTo>
                  <a:lnTo>
                    <a:pt x="98376" y="90683"/>
                  </a:lnTo>
                  <a:lnTo>
                    <a:pt x="107423" y="86931"/>
                  </a:lnTo>
                  <a:lnTo>
                    <a:pt x="107878" y="96079"/>
                  </a:lnTo>
                  <a:lnTo>
                    <a:pt x="105183" y="94548"/>
                  </a:lnTo>
                  <a:lnTo>
                    <a:pt x="105183" y="94548"/>
                  </a:lnTo>
                  <a:cubicBezTo>
                    <a:pt x="93590" y="109709"/>
                    <a:pt x="75167" y="118045"/>
                    <a:pt x="56126" y="116746"/>
                  </a:cubicBezTo>
                  <a:cubicBezTo>
                    <a:pt x="37085" y="115446"/>
                    <a:pt x="19966" y="104683"/>
                    <a:pt x="10541" y="88087"/>
                  </a:cubicBezTo>
                  <a:close/>
                </a:path>
              </a:pathLst>
            </a:custGeom>
            <a:solidFill>
              <a:srgbClr val="BEC7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9494513" y="3924614"/>
              <a:ext cx="2868605" cy="1140749"/>
            </a:xfrm>
            <a:prstGeom prst="roundRect">
              <a:avLst>
                <a:gd name="adj" fmla="val 10000"/>
              </a:avLst>
            </a:prstGeom>
            <a:solidFill>
              <a:srgbClr val="4372C3">
                <a:alpha val="6313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 txBox="1"/>
            <p:nvPr/>
          </p:nvSpPr>
          <p:spPr>
            <a:xfrm>
              <a:off x="9527924" y="3958025"/>
              <a:ext cx="2801783" cy="1073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30475" rIns="45700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Python을 활용한 앙상블 기법</a:t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3078350" y="1833239"/>
              <a:ext cx="3227181" cy="266174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4372C3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 txBox="1"/>
            <p:nvPr/>
          </p:nvSpPr>
          <p:spPr>
            <a:xfrm>
              <a:off x="13139604" y="2464868"/>
              <a:ext cx="3104673" cy="1968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Noto Sans Symbols"/>
                <a:buChar char="✔"/>
              </a:pPr>
              <a:r>
                <a:rPr lang="ko-KR" sz="2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 분석 결과</a:t>
              </a:r>
              <a:endPara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Noto Sans Symbols"/>
                <a:buChar char="✔"/>
              </a:pPr>
              <a:r>
                <a:rPr lang="ko-KR" sz="2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Python 분석 결과 및 예측</a:t>
              </a:r>
              <a:endPara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13795501" y="1262864"/>
              <a:ext cx="2868605" cy="1140749"/>
            </a:xfrm>
            <a:prstGeom prst="roundRect">
              <a:avLst>
                <a:gd name="adj" fmla="val 10000"/>
              </a:avLst>
            </a:prstGeom>
            <a:solidFill>
              <a:srgbClr val="4372C3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 txBox="1"/>
            <p:nvPr/>
          </p:nvSpPr>
          <p:spPr>
            <a:xfrm>
              <a:off x="13828912" y="1296275"/>
              <a:ext cx="2801783" cy="1073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30475" rIns="45700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분석결과</a:t>
              </a:r>
              <a:endParaRPr/>
            </a:p>
          </p:txBody>
        </p:sp>
      </p:grpSp>
      <p:pic>
        <p:nvPicPr>
          <p:cNvPr id="267" name="Google Shape;26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8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/>
          <p:nvPr/>
        </p:nvSpPr>
        <p:spPr>
          <a:xfrm>
            <a:off x="1105026" y="7664093"/>
            <a:ext cx="4320001" cy="12226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바이오플락 방식으로 운영하고 있는 양식장 방문</a:t>
            </a:r>
            <a:endParaRPr/>
          </a:p>
        </p:txBody>
      </p:sp>
      <p:pic>
        <p:nvPicPr>
          <p:cNvPr id="274" name="Google Shape;27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008" y="2127790"/>
            <a:ext cx="142857" cy="1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1032126" y="1922225"/>
            <a:ext cx="278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2D263A"/>
                </a:solidFill>
              </a:rPr>
              <a:t>데이터 수집</a:t>
            </a:r>
            <a:endParaRPr b="1"/>
          </a:p>
        </p:txBody>
      </p:sp>
      <p:sp>
        <p:nvSpPr>
          <p:cNvPr id="276" name="Google Shape;276;p9"/>
          <p:cNvSpPr/>
          <p:nvPr/>
        </p:nvSpPr>
        <p:spPr>
          <a:xfrm>
            <a:off x="12514629" y="7664093"/>
            <a:ext cx="4320001" cy="12226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측정한 값들을 모니터를 통해 실시간으로 확인</a:t>
            </a:r>
            <a:endParaRPr/>
          </a:p>
        </p:txBody>
      </p:sp>
      <p:sp>
        <p:nvSpPr>
          <p:cNvPr id="277" name="Google Shape;277;p9"/>
          <p:cNvSpPr/>
          <p:nvPr/>
        </p:nvSpPr>
        <p:spPr>
          <a:xfrm>
            <a:off x="6869772" y="7682948"/>
            <a:ext cx="4320001" cy="12226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수질 측정 센서를 통해 온도, 염도, 탁도, PH, 용존산소 등 측정</a:t>
            </a:r>
            <a:endParaRPr/>
          </a:p>
        </p:txBody>
      </p:sp>
      <p:cxnSp>
        <p:nvCxnSpPr>
          <p:cNvPr id="278" name="Google Shape;278;p9"/>
          <p:cNvCxnSpPr/>
          <p:nvPr/>
        </p:nvCxnSpPr>
        <p:spPr>
          <a:xfrm>
            <a:off x="5425027" y="5084669"/>
            <a:ext cx="1384801" cy="0"/>
          </a:xfrm>
          <a:prstGeom prst="straightConnector1">
            <a:avLst/>
          </a:prstGeom>
          <a:noFill/>
          <a:ln w="25400" cap="flat" cmpd="sng">
            <a:solidFill>
              <a:srgbClr val="92D050"/>
            </a:solidFill>
            <a:prstDash val="lgDash"/>
            <a:miter lim="800000"/>
            <a:headEnd type="none" w="sm" len="sm"/>
            <a:tailEnd type="none" w="sm" len="sm"/>
          </a:ln>
        </p:spPr>
      </p:cxnSp>
      <p:cxnSp>
        <p:nvCxnSpPr>
          <p:cNvPr id="279" name="Google Shape;279;p9"/>
          <p:cNvCxnSpPr>
            <a:endCxn id="280" idx="1"/>
          </p:cNvCxnSpPr>
          <p:nvPr/>
        </p:nvCxnSpPr>
        <p:spPr>
          <a:xfrm>
            <a:off x="11129829" y="5084669"/>
            <a:ext cx="1384800" cy="0"/>
          </a:xfrm>
          <a:prstGeom prst="straightConnector1">
            <a:avLst/>
          </a:prstGeom>
          <a:noFill/>
          <a:ln w="25400" cap="flat" cmpd="sng">
            <a:solidFill>
              <a:srgbClr val="92D050"/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281" name="Google Shape;281;p9"/>
          <p:cNvSpPr txBox="1"/>
          <p:nvPr/>
        </p:nvSpPr>
        <p:spPr>
          <a:xfrm>
            <a:off x="1772450" y="603000"/>
            <a:ext cx="6516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 및 전처리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"/>
          <p:cNvSpPr txBox="1"/>
          <p:nvPr/>
        </p:nvSpPr>
        <p:spPr>
          <a:xfrm>
            <a:off x="14351000" y="1018502"/>
            <a:ext cx="2975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/>
          </a:p>
        </p:txBody>
      </p:sp>
      <p:pic>
        <p:nvPicPr>
          <p:cNvPr id="283" name="Google Shape;283;p9" descr="야외, 건물, 거리, 겨울이(가) 표시된 사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105023" y="2894294"/>
            <a:ext cx="4319999" cy="43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9" descr="사람, 의류, 야외, 지상이(가) 표시된 사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9772" y="2894295"/>
            <a:ext cx="4260051" cy="431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7872" y="75885"/>
            <a:ext cx="1341395" cy="135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14625" y="2642975"/>
            <a:ext cx="4320000" cy="45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9"/>
          <p:cNvSpPr txBox="1">
            <a:spLocks noGrp="1"/>
          </p:cNvSpPr>
          <p:nvPr>
            <p:ph type="sldNum" idx="12"/>
          </p:nvPr>
        </p:nvSpPr>
        <p:spPr>
          <a:xfrm>
            <a:off x="14020800" y="9553576"/>
            <a:ext cx="4114800" cy="54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2305</Words>
  <Application>Microsoft Office PowerPoint</Application>
  <PresentationFormat>사용자 지정</PresentationFormat>
  <Paragraphs>446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Noto Sans Symbols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재희 박</dc:creator>
  <cp:lastModifiedBy>병진 고</cp:lastModifiedBy>
  <cp:revision>1</cp:revision>
  <dcterms:created xsi:type="dcterms:W3CDTF">2023-08-23T11:28:44Z</dcterms:created>
  <dcterms:modified xsi:type="dcterms:W3CDTF">2023-08-24T09:47:19Z</dcterms:modified>
</cp:coreProperties>
</file>